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4.xml" ContentType="application/vnd.openxmlformats-officedocument.theme+xml"/>
  <Override PartName="/ppt/slideLayouts/slideLayout8.xml" ContentType="application/vnd.openxmlformats-officedocument.presentationml.slideLayout+xml"/>
  <Override PartName="/ppt/theme/theme5.xml" ContentType="application/vnd.openxmlformats-officedocument.theme+xml"/>
  <Override PartName="/ppt/slideLayouts/slideLayout9.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26"/>
  </p:notesMasterIdLst>
  <p:handoutMasterIdLst>
    <p:handoutMasterId r:id="rId27"/>
  </p:handoutMasterIdLst>
  <p:sldIdLst>
    <p:sldId id="1779" r:id="rId7"/>
    <p:sldId id="739" r:id="rId8"/>
    <p:sldId id="1798" r:id="rId9"/>
    <p:sldId id="1780" r:id="rId10"/>
    <p:sldId id="1799" r:id="rId11"/>
    <p:sldId id="1800" r:id="rId12"/>
    <p:sldId id="1783" r:id="rId13"/>
    <p:sldId id="1803" r:id="rId14"/>
    <p:sldId id="1804" r:id="rId15"/>
    <p:sldId id="1801" r:id="rId16"/>
    <p:sldId id="1805" r:id="rId17"/>
    <p:sldId id="1806" r:id="rId18"/>
    <p:sldId id="1808" r:id="rId19"/>
    <p:sldId id="1809" r:id="rId20"/>
    <p:sldId id="1810" r:id="rId21"/>
    <p:sldId id="1807" r:id="rId22"/>
    <p:sldId id="1811" r:id="rId23"/>
    <p:sldId id="1802" r:id="rId24"/>
    <p:sldId id="680" r:id="rId25"/>
  </p:sldIdLst>
  <p:sldSz cx="12196763" cy="6858000"/>
  <p:notesSz cx="6805613" cy="9939338"/>
  <p:custDataLst>
    <p:tags r:id="rId28"/>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59595A"/>
    <a:srgbClr val="374154"/>
    <a:srgbClr val="00FA00"/>
    <a:srgbClr val="FFFFFF"/>
    <a:srgbClr val="6FC4F7"/>
    <a:srgbClr val="FFC000"/>
    <a:srgbClr val="F78898"/>
    <a:srgbClr val="34393C"/>
    <a:srgbClr val="384056"/>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5" autoAdjust="0"/>
    <p:restoredTop sz="96291" autoAdjust="0"/>
  </p:normalViewPr>
  <p:slideViewPr>
    <p:cSldViewPr showGuides="1">
      <p:cViewPr>
        <p:scale>
          <a:sx n="122" d="100"/>
          <a:sy n="122" d="100"/>
        </p:scale>
        <p:origin x="40" y="208"/>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88" d="100"/>
          <a:sy n="88" d="100"/>
        </p:scale>
        <p:origin x="3888" y="192"/>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tags" Target="tags/tag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4.png>
</file>

<file path=ppt/media/image16.tiff>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2023/1/2</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19</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19</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8067034" cy="2207832"/>
          </a:xfrm>
          <a:prstGeom prst="rect">
            <a:avLst/>
          </a:prstGeom>
        </p:spPr>
        <p:txBody>
          <a:bodyPr anchor="ctr"/>
          <a:lstStyle>
            <a:lvl1pPr>
              <a:lnSpc>
                <a:spcPct val="100000"/>
              </a:lnSpc>
              <a:defRPr sz="9600">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53178" y="4797152"/>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325827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731329" cy="589190"/>
          </a:xfrm>
          <a:prstGeom prst="rect">
            <a:avLst/>
          </a:prstGeom>
        </p:spPr>
        <p:txBody>
          <a:bodyP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84784"/>
            <a:ext cx="10731328"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C00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5" y="679570"/>
            <a:ext cx="10963473" cy="589190"/>
          </a:xfrm>
          <a:prstGeom prst="rect">
            <a:avLst/>
          </a:prstGeom>
        </p:spPr>
        <p:txBody>
          <a:bodyPr/>
          <a:lstStyle>
            <a:lvl1pPr>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3" name="内容占位符 2"/>
          <p:cNvSpPr>
            <a:spLocks noGrp="1"/>
          </p:cNvSpPr>
          <p:nvPr>
            <p:ph sz="half" idx="1"/>
          </p:nvPr>
        </p:nvSpPr>
        <p:spPr>
          <a:xfrm>
            <a:off x="623635" y="1412776"/>
            <a:ext cx="10963473" cy="4608512"/>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C00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a:noFill/>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844424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63546"/>
            <a:ext cx="10963473" cy="589190"/>
          </a:xfrm>
          <a:prstGeom prst="rect">
            <a:avLst/>
          </a:prstGeom>
        </p:spPr>
        <p:txBody>
          <a:bodyPr anchor="ctr"/>
          <a:lstStyle>
            <a:lvl1pPr>
              <a:defRPr sz="28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351536"/>
            <a:ext cx="10757396" cy="4525736"/>
          </a:xfrm>
          <a:prstGeom prst="rect">
            <a:avLst/>
          </a:prstGeom>
        </p:spPr>
        <p:txBody>
          <a:bodyPr/>
          <a:lstStyle>
            <a:lvl1pPr marL="239106" indent="-239106">
              <a:lnSpc>
                <a:spcPct val="150000"/>
              </a:lnSpc>
              <a:spcBef>
                <a:spcPts val="0"/>
              </a:spcBef>
              <a:buClr>
                <a:schemeClr val="accent2">
                  <a:lumMod val="90000"/>
                </a:schemeClr>
              </a:buClr>
              <a:defRPr sz="2000" b="0">
                <a:solidFill>
                  <a:schemeClr val="bg1"/>
                </a:solidFill>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00">
                <a:solidFill>
                  <a:schemeClr val="bg1"/>
                </a:solidFill>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400">
                <a:solidFill>
                  <a:schemeClr val="bg1"/>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hyperlink" Target="http://www.mindspore.cn/" TargetMode="External"/><Relationship Id="rId4" Type="http://schemas.openxmlformats.org/officeDocument/2006/relationships/hyperlink" Target="http://www.hiascend.com/" TargetMode="Externa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hyperlink" Target="http://www.mindspore.cn/" TargetMode="External"/><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hyperlink" Target="http://www.hiascend.com/" TargetMode="External"/><Relationship Id="rId5" Type="http://schemas.openxmlformats.org/officeDocument/2006/relationships/image" Target="../media/image4.png"/><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hyperlink" Target="http://www.mindspore.cn/" TargetMode="External"/><Relationship Id="rId3" Type="http://schemas.openxmlformats.org/officeDocument/2006/relationships/slideLayout" Target="../slideLayouts/slideLayout5.xml"/><Relationship Id="rId7" Type="http://schemas.openxmlformats.org/officeDocument/2006/relationships/hyperlink" Target="http://www.hiascend.com/" TargetMode="Externa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7.xml"/><Relationship Id="rId1" Type="http://schemas.openxmlformats.org/officeDocument/2006/relationships/slideLayout" Target="../slideLayouts/slideLayout6.xml"/><Relationship Id="rId5" Type="http://schemas.openxmlformats.org/officeDocument/2006/relationships/hyperlink" Target="http://www.mindspore.cn/" TargetMode="External"/><Relationship Id="rId4" Type="http://schemas.openxmlformats.org/officeDocument/2006/relationships/hyperlink" Target="http://www.hiascend.com/" TargetMode="External"/></Relationships>
</file>

<file path=ppt/slideMasters/_rels/slideMaster5.xml.rels><?xml version="1.0" encoding="UTF-8" standalone="yes"?>
<Relationships xmlns="http://schemas.openxmlformats.org/package/2006/relationships"><Relationship Id="rId3" Type="http://schemas.openxmlformats.org/officeDocument/2006/relationships/hyperlink" Target="http://www.hiascend.com/" TargetMode="External"/><Relationship Id="rId2" Type="http://schemas.openxmlformats.org/officeDocument/2006/relationships/theme" Target="../theme/theme5.xml"/><Relationship Id="rId1" Type="http://schemas.openxmlformats.org/officeDocument/2006/relationships/slideLayout" Target="../slideLayouts/slideLayout8.xml"/><Relationship Id="rId4" Type="http://schemas.openxmlformats.org/officeDocument/2006/relationships/hyperlink" Target="http://www.mindspore.cn/" TargetMode="Externa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www.mindspore.cn/" TargetMode="External"/><Relationship Id="rId2" Type="http://schemas.openxmlformats.org/officeDocument/2006/relationships/theme" Target="../theme/theme6.xml"/><Relationship Id="rId1" Type="http://schemas.openxmlformats.org/officeDocument/2006/relationships/slideLayout" Target="../slideLayouts/slideLayout9.xml"/><Relationship Id="rId6" Type="http://schemas.openxmlformats.org/officeDocument/2006/relationships/hyperlink" Target="http://www.hiascend.com/" TargetMode="External"/><Relationship Id="rId5" Type="http://schemas.openxmlformats.org/officeDocument/2006/relationships/image" Target="../media/image7.png"/><Relationship Id="rId4"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screen">
            <a:extLst>
              <a:ext uri="{28A0092B-C50C-407E-A947-70E740481C1C}">
                <a14:useLocalDpi xmlns:a14="http://schemas.microsoft.com/office/drawing/2010/main" val="0"/>
              </a:ext>
            </a:extLst>
          </a:blip>
          <a:srcRect/>
          <a:stretch>
            <a:fillRect/>
          </a:stretch>
        </p:blipFill>
        <p:spPr bwMode="auto">
          <a:xfrm>
            <a:off x="-22299"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4">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5">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extLst>
                <a:ext uri="{28A0092B-C50C-407E-A947-70E740481C1C}">
                  <a14:useLocalDpi xmlns:a14="http://schemas.microsoft.com/office/drawing/2010/main" val="0"/>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Ascend</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&amp;</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MindSpore</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0" name="副标题 2">
            <a:extLst>
              <a:ext uri="{FF2B5EF4-FFF2-40B4-BE49-F238E27FC236}">
                <a16:creationId xmlns:a16="http://schemas.microsoft.com/office/drawing/2014/main" id="{A634CC0A-DFBC-A14F-BE2B-B5B3D2F6625A}"/>
              </a:ext>
            </a:extLst>
          </p:cNvPr>
          <p:cNvSpPr txBox="1">
            <a:spLocks/>
          </p:cNvSpPr>
          <p:nvPr userDrawn="1"/>
        </p:nvSpPr>
        <p:spPr bwMode="auto">
          <a:xfrm>
            <a:off x="9939205" y="6309320"/>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5" cstate="print">
              <a:alphaModFix amt="17000"/>
              <a:extLst>
                <a:ext uri="{28A0092B-C50C-407E-A947-70E740481C1C}">
                  <a14:useLocalDpi xmlns:a14="http://schemas.microsoft.com/office/drawing/2010/main" val="0"/>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289094"/>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Ascend</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&amp;</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MindSpore</a:t>
            </a:r>
          </a:p>
        </p:txBody>
      </p:sp>
      <p:pic>
        <p:nvPicPr>
          <p:cNvPr id="1026" name="Picture 2"/>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143395" y="6237312"/>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4" name="Rectangle 5"/>
          <p:cNvSpPr>
            <a:spLocks noChangeArrowheads="1"/>
          </p:cNvSpPr>
          <p:nvPr userDrawn="1"/>
        </p:nvSpPr>
        <p:spPr bwMode="auto">
          <a:xfrm>
            <a:off x="8493235" y="6362118"/>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
        <p:nvSpPr>
          <p:cNvPr id="85" name="副标题 2">
            <a:extLst>
              <a:ext uri="{FF2B5EF4-FFF2-40B4-BE49-F238E27FC236}">
                <a16:creationId xmlns:a16="http://schemas.microsoft.com/office/drawing/2014/main" id="{9AB308A9-0BE9-714A-B697-9DA5E5382252}"/>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8">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14" r:id="rId1"/>
    <p:sldLayoutId id="2147483905" r:id="rId2"/>
    <p:sldLayoutId id="2147483904" r:id="rId3"/>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sp>
        <p:nvSpPr>
          <p:cNvPr id="6" name="TextBox 2">
            <a:extLst>
              <a:ext uri="{FF2B5EF4-FFF2-40B4-BE49-F238E27FC236}">
                <a16:creationId xmlns:a16="http://schemas.microsoft.com/office/drawing/2014/main" id="{6785A3D6-1271-D247-9E96-1B376F4BE7BE}"/>
              </a:ext>
            </a:extLst>
          </p:cNvPr>
          <p:cNvSpPr txBox="1"/>
          <p:nvPr userDrawn="1"/>
        </p:nvSpPr>
        <p:spPr>
          <a:xfrm>
            <a:off x="683443" y="6308432"/>
            <a:ext cx="2858305" cy="261354"/>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Ascend &amp;</a:t>
            </a: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 </a:t>
            </a:r>
            <a:r>
              <a:rPr lang="en-US" sz="1000" baseline="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MindSpore</a:t>
            </a:r>
            <a:endParaRPr 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409749"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
        <p:nvSpPr>
          <p:cNvPr id="12" name="副标题 2">
            <a:extLst>
              <a:ext uri="{FF2B5EF4-FFF2-40B4-BE49-F238E27FC236}">
                <a16:creationId xmlns:a16="http://schemas.microsoft.com/office/drawing/2014/main" id="{6AC1DEEA-44E7-5A4B-8BAC-917AAEA4F58B}"/>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4">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5">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 id="2147483915" r:id="rId2"/>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sp>
        <p:nvSpPr>
          <p:cNvPr id="8" name="TextBox 2">
            <a:extLst>
              <a:ext uri="{FF2B5EF4-FFF2-40B4-BE49-F238E27FC236}">
                <a16:creationId xmlns:a16="http://schemas.microsoft.com/office/drawing/2014/main" id="{6785A3D6-1271-D247-9E96-1B376F4BE7BE}"/>
              </a:ext>
            </a:extLst>
          </p:cNvPr>
          <p:cNvSpPr txBox="1"/>
          <p:nvPr userDrawn="1"/>
        </p:nvSpPr>
        <p:spPr>
          <a:xfrm>
            <a:off x="575780" y="6308432"/>
            <a:ext cx="2930313" cy="261354"/>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Ascend &amp;</a:t>
            </a:r>
            <a:r>
              <a:rPr lang="zh-CN" alt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37409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0" name="副标题 2">
            <a:extLst>
              <a:ext uri="{FF2B5EF4-FFF2-40B4-BE49-F238E27FC236}">
                <a16:creationId xmlns:a16="http://schemas.microsoft.com/office/drawing/2014/main" id="{534B911D-B772-C047-B4A8-784442DDFD32}"/>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solidFill>
                <a:latin typeface="Microsoft YaHei" panose="020B0503020204020204" pitchFamily="34" charset="-122"/>
                <a:ea typeface="Microsoft YaHei" panose="020B0503020204020204" pitchFamily="34" charset="-122"/>
                <a:hlinkClick r:id="rId3">
                  <a:extLst>
                    <a:ext uri="{A12FA001-AC4F-418D-AE19-62706E023703}">
                      <ahyp:hlinkClr xmlns:ahyp="http://schemas.microsoft.com/office/drawing/2018/hyperlinkcolor" val="tx"/>
                    </a:ext>
                  </a:extLst>
                </a:hlinkClick>
              </a:rPr>
              <a:t>www.hiascend.com</a:t>
            </a:r>
            <a:endParaRPr lang="en-US" altLang="zh-CN" sz="1333" b="0" dirty="0">
              <a:solidFill>
                <a:schemeClr val="bg1"/>
              </a:solidFill>
              <a:latin typeface="Microsoft YaHei" panose="020B0503020204020204" pitchFamily="34" charset="-122"/>
              <a:ea typeface="Microsoft YaHei" panose="020B0503020204020204" pitchFamily="34" charset="-122"/>
            </a:endParaRPr>
          </a:p>
          <a:p>
            <a:pPr marL="0" indent="0" algn="ctr">
              <a:buFontTx/>
              <a:buNone/>
              <a:defRPr/>
            </a:pPr>
            <a:r>
              <a:rPr lang="en-US" altLang="zh-CN" sz="1333" b="0" dirty="0">
                <a:solidFill>
                  <a:schemeClr val="bg1"/>
                </a:solidFill>
                <a:latin typeface="Microsoft YaHei" panose="020B0503020204020204" pitchFamily="34" charset="-122"/>
                <a:ea typeface="Microsoft YaHei" panose="020B0503020204020204" pitchFamily="34" charset="-122"/>
                <a:hlinkClick r:id="rId4">
                  <a:extLst>
                    <a:ext uri="{A12FA001-AC4F-418D-AE19-62706E023703}">
                      <ahyp:hlinkClr xmlns:ahyp="http://schemas.microsoft.com/office/drawing/2018/hyperlinkcolor" val="tx"/>
                    </a:ext>
                  </a:extLst>
                </a:hlinkClick>
              </a:rPr>
              <a:t>www.mindspore.cn</a:t>
            </a:r>
            <a:endParaRPr lang="en-US" altLang="zh-CN" sz="1333"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6" name="矩形 75"/>
          <p:cNvSpPr/>
          <p:nvPr userDrawn="1"/>
        </p:nvSpPr>
        <p:spPr bwMode="auto">
          <a:xfrm>
            <a:off x="2292125" y="222933"/>
            <a:ext cx="6891755" cy="6446427"/>
          </a:xfrm>
          <a:prstGeom prst="rect">
            <a:avLst/>
          </a:prstGeom>
          <a:blipFill dpi="0" rotWithShape="1">
            <a:blip r:embed="rId3" cstate="screen">
              <a:alphaModFix amt="33000"/>
              <a:extLst>
                <a:ext uri="{28A0092B-C50C-407E-A947-70E740481C1C}">
                  <a14:useLocalDpi xmlns:a14="http://schemas.microsoft.com/office/drawing/2010/main" val="0"/>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995536" y="3909114"/>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595099" y="1095719"/>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3420406" y="713271"/>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副标题 2">
            <a:extLst>
              <a:ext uri="{FF2B5EF4-FFF2-40B4-BE49-F238E27FC236}">
                <a16:creationId xmlns:a16="http://schemas.microsoft.com/office/drawing/2014/main" id="{37B817A9-DDF9-C947-809E-CEA56D73EBC6}"/>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pytorch.org/docs/stable/fx.html"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37C1CAF-1AFD-E24E-92D8-BF13136B00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 y="0"/>
            <a:ext cx="12192000" cy="6858000"/>
          </a:xfrm>
          <a:prstGeom prst="rect">
            <a:avLst/>
          </a:prstGeom>
        </p:spPr>
      </p:pic>
      <p:sp>
        <p:nvSpPr>
          <p:cNvPr id="2" name="标题 1"/>
          <p:cNvSpPr>
            <a:spLocks noGrp="1"/>
          </p:cNvSpPr>
          <p:nvPr>
            <p:ph type="ctrTitle"/>
          </p:nvPr>
        </p:nvSpPr>
        <p:spPr>
          <a:xfrm>
            <a:off x="320964" y="693428"/>
            <a:ext cx="10297144" cy="953563"/>
          </a:xfrm>
          <a:noFill/>
        </p:spPr>
        <p:txBody>
          <a:bodyPr anchor="ctr">
            <a:noAutofit/>
          </a:bodyPr>
          <a:lstStyle/>
          <a:p>
            <a:r>
              <a:rPr lang="en-US" altLang="zh-CN" sz="6600" dirty="0">
                <a:solidFill>
                  <a:schemeClr val="bg1"/>
                </a:solidFill>
                <a:latin typeface="Microsoft YaHei" panose="020B0503020204020204" pitchFamily="34" charset="-122"/>
                <a:ea typeface="Microsoft YaHei" panose="020B0503020204020204" pitchFamily="34" charset="-122"/>
              </a:rPr>
              <a:t>AI</a:t>
            </a:r>
            <a:r>
              <a:rPr lang="zh-CN" altLang="en-US" sz="6600" dirty="0">
                <a:solidFill>
                  <a:schemeClr val="bg1"/>
                </a:solidFill>
                <a:latin typeface="Microsoft YaHei" panose="020B0503020204020204" pitchFamily="34" charset="-122"/>
                <a:ea typeface="Microsoft YaHei" panose="020B0503020204020204" pitchFamily="34" charset="-122"/>
              </a:rPr>
              <a:t>编译器</a:t>
            </a:r>
            <a:r>
              <a:rPr lang="en-US" altLang="zh-CN" sz="4000" dirty="0">
                <a:solidFill>
                  <a:schemeClr val="bg1"/>
                </a:solidFill>
                <a:latin typeface="Microsoft YaHei" panose="020B0503020204020204" pitchFamily="34" charset="-122"/>
                <a:ea typeface="Microsoft YaHei" panose="020B0503020204020204" pitchFamily="34" charset="-122"/>
              </a:rPr>
              <a:t>-</a:t>
            </a:r>
            <a:r>
              <a:rPr lang="zh-CN" altLang="en-US" sz="4000" dirty="0">
                <a:solidFill>
                  <a:schemeClr val="bg1"/>
                </a:solidFill>
                <a:latin typeface="Microsoft YaHei" panose="020B0503020204020204" pitchFamily="34" charset="-122"/>
                <a:ea typeface="Microsoft YaHei" panose="020B0503020204020204" pitchFamily="34" charset="-122"/>
              </a:rPr>
              <a:t>系列之</a:t>
            </a:r>
            <a:r>
              <a:rPr lang="en-US" altLang="zh-CN" sz="4000" dirty="0">
                <a:solidFill>
                  <a:schemeClr val="bg1"/>
                </a:solidFill>
                <a:latin typeface="Microsoft YaHei" panose="020B0503020204020204" pitchFamily="34" charset="-122"/>
                <a:ea typeface="Microsoft YaHei" panose="020B0503020204020204" pitchFamily="34" charset="-122"/>
              </a:rPr>
              <a:t>PyTorch</a:t>
            </a:r>
            <a:endParaRPr lang="zh-CN" altLang="en-US" sz="6600" dirty="0">
              <a:solidFill>
                <a:schemeClr val="bg1"/>
              </a:solidFill>
              <a:latin typeface="Microsoft YaHei" panose="020B0503020204020204" pitchFamily="34" charset="-122"/>
              <a:ea typeface="Microsoft YaHei" panose="020B0503020204020204" pitchFamily="34" charset="-122"/>
            </a:endParaRPr>
          </a:p>
        </p:txBody>
      </p:sp>
      <p:sp>
        <p:nvSpPr>
          <p:cNvPr id="6" name="副标题 2">
            <a:extLst>
              <a:ext uri="{FF2B5EF4-FFF2-40B4-BE49-F238E27FC236}">
                <a16:creationId xmlns:a16="http://schemas.microsoft.com/office/drawing/2014/main" id="{CFF1FABF-8BDE-C54A-A9C6-18A81E72C433}"/>
              </a:ext>
            </a:extLst>
          </p:cNvPr>
          <p:cNvSpPr>
            <a:spLocks noGrp="1"/>
          </p:cNvSpPr>
          <p:nvPr>
            <p:ph type="subTitle" idx="1"/>
          </p:nvPr>
        </p:nvSpPr>
        <p:spPr>
          <a:xfrm>
            <a:off x="1345853" y="3896673"/>
            <a:ext cx="2376264" cy="720081"/>
          </a:xfrm>
        </p:spPr>
        <p:txBody>
          <a:bodyPr anchor="ctr"/>
          <a:lstStyle/>
          <a:p>
            <a:pPr>
              <a:lnSpc>
                <a:spcPct val="100000"/>
              </a:lnSpc>
            </a:pPr>
            <a:r>
              <a:rPr lang="en-US" altLang="zh-CN" sz="6600" b="1" dirty="0">
                <a:solidFill>
                  <a:schemeClr val="bg1"/>
                </a:solidFill>
                <a:latin typeface="Stentiga" pitchFamily="82" charset="0"/>
                <a:ea typeface="Toppan Bunkyu Midashi Gothic Ex" panose="020B0900000000000000" pitchFamily="34" charset="-128"/>
                <a:cs typeface="Phosphate Inline" panose="02000506050000020004" pitchFamily="2" charset="0"/>
              </a:rPr>
              <a:t>ZOMI</a:t>
            </a:r>
            <a:endParaRPr lang="zh-CN" altLang="en-US" sz="6600" b="1" dirty="0">
              <a:solidFill>
                <a:schemeClr val="bg1"/>
              </a:solidFill>
              <a:latin typeface="Stentiga" pitchFamily="82" charset="0"/>
              <a:ea typeface="Toppan Bunkyu Midashi Gothic Ex" panose="020B0900000000000000" pitchFamily="34" charset="-128"/>
              <a:cs typeface="Phosphate Inline" panose="02000506050000020004" pitchFamily="2" charset="0"/>
            </a:endParaRPr>
          </a:p>
        </p:txBody>
      </p:sp>
      <p:pic>
        <p:nvPicPr>
          <p:cNvPr id="7" name="图片 6">
            <a:extLst>
              <a:ext uri="{FF2B5EF4-FFF2-40B4-BE49-F238E27FC236}">
                <a16:creationId xmlns:a16="http://schemas.microsoft.com/office/drawing/2014/main" id="{9881655E-97A6-F947-8F72-F4046D855423}"/>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553765" y="3896673"/>
            <a:ext cx="636527" cy="636527"/>
          </a:xfrm>
          <a:prstGeom prst="ellipse">
            <a:avLst/>
          </a:prstGeom>
          <a:ln w="28575" cap="rnd">
            <a:solidFill>
              <a:schemeClr val="bg1"/>
            </a:solidFill>
            <a:prstDash val="solid"/>
          </a:ln>
          <a:effectLst/>
        </p:spPr>
      </p:pic>
      <p:sp>
        <p:nvSpPr>
          <p:cNvPr id="8" name="标题 1">
            <a:extLst>
              <a:ext uri="{FF2B5EF4-FFF2-40B4-BE49-F238E27FC236}">
                <a16:creationId xmlns:a16="http://schemas.microsoft.com/office/drawing/2014/main" id="{E86395C9-D3A3-F743-9A37-107A71540301}"/>
              </a:ext>
            </a:extLst>
          </p:cNvPr>
          <p:cNvSpPr txBox="1">
            <a:spLocks/>
          </p:cNvSpPr>
          <p:nvPr/>
        </p:nvSpPr>
        <p:spPr>
          <a:xfrm>
            <a:off x="337741" y="1772816"/>
            <a:ext cx="11161240" cy="1872208"/>
          </a:xfrm>
          <a:prstGeom prst="rect">
            <a:avLst/>
          </a:prstGeom>
          <a:gradFill flip="none" rotWithShape="1">
            <a:gsLst>
              <a:gs pos="30000">
                <a:schemeClr val="bg1">
                  <a:alpha val="0"/>
                </a:schemeClr>
              </a:gs>
              <a:gs pos="63000">
                <a:schemeClr val="bg1">
                  <a:alpha val="32000"/>
                </a:schemeClr>
              </a:gs>
              <a:gs pos="100000">
                <a:srgbClr val="6FC4F7"/>
              </a:gs>
            </a:gsLst>
            <a:lin ang="0" scaled="0"/>
            <a:tileRect/>
          </a:gradFill>
          <a:ln>
            <a:noFill/>
          </a:ln>
        </p:spPr>
        <p:txBody>
          <a:bodyPr anchor="ctr">
            <a:noAutofit/>
          </a:bodyPr>
          <a:lst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a:lstStyle>
          <a:p>
            <a:r>
              <a:rPr lang="en-US" altLang="zh-CN" sz="960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rPr>
              <a:t>AOT</a:t>
            </a:r>
            <a:r>
              <a:rPr lang="zh-CN" altLang="en-US" sz="960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rPr>
              <a:t> </a:t>
            </a:r>
            <a:r>
              <a:rPr lang="en-US" altLang="zh-CN" sz="9600" dirty="0" err="1">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rPr>
              <a:t>AutoGrad</a:t>
            </a:r>
            <a:endParaRPr lang="en-US" altLang="zh-CN" sz="960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endParaRPr>
          </a:p>
        </p:txBody>
      </p:sp>
    </p:spTree>
    <p:extLst>
      <p:ext uri="{BB962C8B-B14F-4D97-AF65-F5344CB8AC3E}">
        <p14:creationId xmlns:p14="http://schemas.microsoft.com/office/powerpoint/2010/main" val="33443603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DEE572-92FA-B54C-ACE9-A849EE7B3EA4}"/>
              </a:ext>
            </a:extLst>
          </p:cNvPr>
          <p:cNvSpPr>
            <a:spLocks noGrp="1"/>
          </p:cNvSpPr>
          <p:nvPr>
            <p:ph type="title"/>
          </p:nvPr>
        </p:nvSpPr>
        <p:spPr/>
        <p:txBody>
          <a:bodyPr/>
          <a:lstStyle/>
          <a:p>
            <a:r>
              <a:rPr lang="en-US" altLang="zh-CN" dirty="0">
                <a:latin typeface="Futura Medium" panose="020B0602020204020303" pitchFamily="34" charset="-79"/>
                <a:cs typeface="Futura Medium" panose="020B0602020204020303" pitchFamily="34" charset="-79"/>
              </a:rPr>
              <a:t>AOTAutograd</a:t>
            </a:r>
            <a:endParaRPr kumimoji="1" lang="zh-CN" altLang="en-US" dirty="0">
              <a:latin typeface="Futura Medium" panose="020B0602020204020303" pitchFamily="34" charset="-79"/>
              <a:cs typeface="Futura Medium" panose="020B0602020204020303" pitchFamily="34" charset="-79"/>
            </a:endParaRPr>
          </a:p>
        </p:txBody>
      </p:sp>
      <p:sp>
        <p:nvSpPr>
          <p:cNvPr id="5" name="内容占位符 4">
            <a:extLst>
              <a:ext uri="{FF2B5EF4-FFF2-40B4-BE49-F238E27FC236}">
                <a16:creationId xmlns:a16="http://schemas.microsoft.com/office/drawing/2014/main" id="{44C2ECEB-E602-5340-A199-9916E3C79543}"/>
              </a:ext>
            </a:extLst>
          </p:cNvPr>
          <p:cNvSpPr>
            <a:spLocks noGrp="1"/>
          </p:cNvSpPr>
          <p:nvPr>
            <p:ph sz="half" idx="1"/>
          </p:nvPr>
        </p:nvSpPr>
        <p:spPr/>
        <p:txBody>
          <a:bodyPr/>
          <a:lstStyle/>
          <a:p>
            <a:pPr>
              <a:lnSpc>
                <a:spcPct val="150000"/>
              </a:lnSpc>
            </a:pPr>
            <a:r>
              <a:rPr lang="en-US" altLang="zh-CN" dirty="0">
                <a:latin typeface="Gill Sans MT" panose="020B0502020104020203" pitchFamily="34" charset="0"/>
              </a:rPr>
              <a:t>AOTAutograd relies on the recently introduced </a:t>
            </a:r>
            <a:r>
              <a:rPr lang="en-US" altLang="zh-CN" b="1" dirty="0">
                <a:latin typeface="Gill Sans MT" panose="020B0502020104020203" pitchFamily="34" charset="0"/>
              </a:rPr>
              <a:t>torch_dispatch</a:t>
            </a:r>
            <a:r>
              <a:rPr lang="en-US" altLang="zh-CN" dirty="0">
                <a:latin typeface="Gill Sans MT" panose="020B0502020104020203" pitchFamily="34" charset="0"/>
              </a:rPr>
              <a:t> based tracing mechanism to capture the backward graph ahead of time. Therefore, it reuses the PyTorch core Autograd engine to generate the backward graph. </a:t>
            </a:r>
            <a:endParaRPr lang="zh-CN" altLang="en-US" dirty="0">
              <a:latin typeface="Gill Sans MT" panose="020B0502020104020203" pitchFamily="34" charset="0"/>
            </a:endParaRPr>
          </a:p>
        </p:txBody>
      </p:sp>
    </p:spTree>
    <p:extLst>
      <p:ext uri="{BB962C8B-B14F-4D97-AF65-F5344CB8AC3E}">
        <p14:creationId xmlns:p14="http://schemas.microsoft.com/office/powerpoint/2010/main" val="40164565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DEE572-92FA-B54C-ACE9-A849EE7B3EA4}"/>
              </a:ext>
            </a:extLst>
          </p:cNvPr>
          <p:cNvSpPr>
            <a:spLocks noGrp="1"/>
          </p:cNvSpPr>
          <p:nvPr>
            <p:ph type="title"/>
          </p:nvPr>
        </p:nvSpPr>
        <p:spPr/>
        <p:txBody>
          <a:bodyPr/>
          <a:lstStyle/>
          <a:p>
            <a:r>
              <a:rPr lang="en-US" altLang="zh-CN" dirty="0">
                <a:latin typeface="Futura Medium" panose="020B0602020204020303" pitchFamily="34" charset="-79"/>
                <a:cs typeface="Futura Medium" panose="020B0602020204020303" pitchFamily="34" charset="-79"/>
              </a:rPr>
              <a:t>AOTAutograd</a:t>
            </a:r>
            <a:endParaRPr kumimoji="1" lang="zh-CN" altLang="en-US" dirty="0">
              <a:latin typeface="Futura Medium" panose="020B0602020204020303" pitchFamily="34" charset="-79"/>
              <a:cs typeface="Futura Medium" panose="020B0602020204020303" pitchFamily="34" charset="-79"/>
            </a:endParaRPr>
          </a:p>
        </p:txBody>
      </p:sp>
      <p:sp>
        <p:nvSpPr>
          <p:cNvPr id="5" name="内容占位符 4">
            <a:extLst>
              <a:ext uri="{FF2B5EF4-FFF2-40B4-BE49-F238E27FC236}">
                <a16:creationId xmlns:a16="http://schemas.microsoft.com/office/drawing/2014/main" id="{44C2ECEB-E602-5340-A199-9916E3C79543}"/>
              </a:ext>
            </a:extLst>
          </p:cNvPr>
          <p:cNvSpPr>
            <a:spLocks noGrp="1"/>
          </p:cNvSpPr>
          <p:nvPr>
            <p:ph sz="half" idx="1"/>
          </p:nvPr>
        </p:nvSpPr>
        <p:spPr/>
        <p:txBody>
          <a:bodyPr/>
          <a:lstStyle/>
          <a:p>
            <a:pPr marL="457200" indent="-457200">
              <a:lnSpc>
                <a:spcPct val="150000"/>
              </a:lnSpc>
              <a:buFont typeface="+mj-lt"/>
              <a:buAutoNum type="arabicPeriod"/>
            </a:pPr>
            <a:r>
              <a:rPr lang="en-US" altLang="zh-CN" dirty="0">
                <a:latin typeface="Gill Sans MT" panose="020B0502020104020203" pitchFamily="34" charset="0"/>
              </a:rPr>
              <a:t>Jointly</a:t>
            </a:r>
            <a:r>
              <a:rPr lang="zh-CN" altLang="en-US" dirty="0">
                <a:latin typeface="Gill Sans MT" panose="020B0502020104020203" pitchFamily="34" charset="0"/>
              </a:rPr>
              <a:t> </a:t>
            </a:r>
            <a:r>
              <a:rPr lang="en-US" altLang="zh-CN" dirty="0">
                <a:latin typeface="Gill Sans MT" panose="020B0502020104020203" pitchFamily="34" charset="0"/>
              </a:rPr>
              <a:t>trace</a:t>
            </a:r>
            <a:r>
              <a:rPr lang="zh-CN" altLang="en-US" dirty="0">
                <a:latin typeface="Gill Sans MT" panose="020B0502020104020203" pitchFamily="34" charset="0"/>
              </a:rPr>
              <a:t> </a:t>
            </a:r>
            <a:r>
              <a:rPr lang="en-US" altLang="zh-CN" dirty="0">
                <a:latin typeface="Gill Sans MT" panose="020B0502020104020203" pitchFamily="34" charset="0"/>
              </a:rPr>
              <a:t>the</a:t>
            </a:r>
            <a:r>
              <a:rPr lang="zh-CN" altLang="en-US" dirty="0">
                <a:latin typeface="Gill Sans MT" panose="020B0502020104020203" pitchFamily="34" charset="0"/>
              </a:rPr>
              <a:t> </a:t>
            </a:r>
            <a:r>
              <a:rPr lang="en-US" altLang="zh-CN" dirty="0">
                <a:latin typeface="Gill Sans MT" panose="020B0502020104020203" pitchFamily="34" charset="0"/>
              </a:rPr>
              <a:t>forwards</a:t>
            </a:r>
            <a:r>
              <a:rPr lang="zh-CN" altLang="en-US" dirty="0">
                <a:latin typeface="Gill Sans MT" panose="020B0502020104020203" pitchFamily="34" charset="0"/>
              </a:rPr>
              <a:t> </a:t>
            </a:r>
            <a:r>
              <a:rPr lang="en-US" altLang="zh-CN" dirty="0">
                <a:latin typeface="Gill Sans MT" panose="020B0502020104020203" pitchFamily="34" charset="0"/>
              </a:rPr>
              <a:t>and</a:t>
            </a:r>
            <a:r>
              <a:rPr lang="zh-CN" altLang="en-US" dirty="0">
                <a:latin typeface="Gill Sans MT" panose="020B0502020104020203" pitchFamily="34" charset="0"/>
              </a:rPr>
              <a:t> </a:t>
            </a:r>
            <a:r>
              <a:rPr lang="en-US" altLang="zh-CN" dirty="0">
                <a:latin typeface="Gill Sans MT" panose="020B0502020104020203" pitchFamily="34" charset="0"/>
              </a:rPr>
              <a:t>backwards</a:t>
            </a:r>
            <a:r>
              <a:rPr lang="zh-CN" altLang="en-US" dirty="0">
                <a:latin typeface="Gill Sans MT" panose="020B0502020104020203" pitchFamily="34" charset="0"/>
              </a:rPr>
              <a:t> </a:t>
            </a:r>
            <a:r>
              <a:rPr lang="en-US" altLang="zh-CN" dirty="0">
                <a:latin typeface="Gill Sans MT" panose="020B0502020104020203" pitchFamily="34" charset="0"/>
              </a:rPr>
              <a:t>using</a:t>
            </a:r>
            <a:r>
              <a:rPr lang="zh-CN" altLang="en-US" dirty="0">
                <a:latin typeface="Gill Sans MT" panose="020B0502020104020203" pitchFamily="34" charset="0"/>
              </a:rPr>
              <a:t> </a:t>
            </a:r>
            <a:r>
              <a:rPr lang="en-US" altLang="zh-CN" dirty="0">
                <a:latin typeface="Gill Sans MT" panose="020B0502020104020203" pitchFamily="34" charset="0"/>
              </a:rPr>
              <a:t>__</a:t>
            </a:r>
            <a:r>
              <a:rPr lang="en-US" altLang="zh-CN" dirty="0" err="1">
                <a:latin typeface="Gill Sans MT" panose="020B0502020104020203" pitchFamily="34" charset="0"/>
              </a:rPr>
              <a:t>torch_dispatch</a:t>
            </a:r>
            <a:r>
              <a:rPr lang="en-US" altLang="zh-CN" dirty="0">
                <a:latin typeface="Gill Sans MT" panose="020B0502020104020203" pitchFamily="34" charset="0"/>
              </a:rPr>
              <a:t>__</a:t>
            </a:r>
          </a:p>
          <a:p>
            <a:pPr marL="457200" indent="-457200">
              <a:lnSpc>
                <a:spcPct val="150000"/>
              </a:lnSpc>
              <a:buFont typeface="+mj-lt"/>
              <a:buAutoNum type="arabicPeriod"/>
            </a:pPr>
            <a:r>
              <a:rPr lang="en-US" altLang="zh-CN" dirty="0">
                <a:latin typeface="Gill Sans MT" panose="020B0502020104020203" pitchFamily="34" charset="0"/>
              </a:rPr>
              <a:t>Partition</a:t>
            </a:r>
            <a:r>
              <a:rPr lang="zh-CN" altLang="en-US" dirty="0">
                <a:latin typeface="Gill Sans MT" panose="020B0502020104020203" pitchFamily="34" charset="0"/>
              </a:rPr>
              <a:t> </a:t>
            </a:r>
            <a:r>
              <a:rPr lang="en-US" altLang="zh-CN" dirty="0">
                <a:latin typeface="Gill Sans MT" panose="020B0502020104020203" pitchFamily="34" charset="0"/>
              </a:rPr>
              <a:t>this</a:t>
            </a:r>
            <a:r>
              <a:rPr lang="zh-CN" altLang="en-US" dirty="0">
                <a:latin typeface="Gill Sans MT" panose="020B0502020104020203" pitchFamily="34" charset="0"/>
              </a:rPr>
              <a:t> </a:t>
            </a:r>
            <a:r>
              <a:rPr lang="en-US" altLang="zh-CN" dirty="0">
                <a:latin typeface="Gill Sans MT" panose="020B0502020104020203" pitchFamily="34" charset="0"/>
              </a:rPr>
              <a:t>joint</a:t>
            </a:r>
            <a:r>
              <a:rPr lang="zh-CN" altLang="en-US" dirty="0">
                <a:latin typeface="Gill Sans MT" panose="020B0502020104020203" pitchFamily="34" charset="0"/>
              </a:rPr>
              <a:t> </a:t>
            </a:r>
            <a:r>
              <a:rPr lang="en-US" altLang="zh-CN" dirty="0" err="1">
                <a:latin typeface="Gill Sans MT" panose="020B0502020104020203" pitchFamily="34" charset="0"/>
              </a:rPr>
              <a:t>fw</a:t>
            </a:r>
            <a:r>
              <a:rPr lang="zh-CN" altLang="en-US" dirty="0">
                <a:latin typeface="Gill Sans MT" panose="020B0502020104020203" pitchFamily="34" charset="0"/>
              </a:rPr>
              <a:t> </a:t>
            </a:r>
            <a:r>
              <a:rPr lang="en-US" altLang="zh-CN" dirty="0">
                <a:latin typeface="Gill Sans MT" panose="020B0502020104020203" pitchFamily="34" charset="0"/>
              </a:rPr>
              <a:t>+</a:t>
            </a:r>
            <a:r>
              <a:rPr lang="zh-CN" altLang="en-US" dirty="0">
                <a:latin typeface="Gill Sans MT" panose="020B0502020104020203" pitchFamily="34" charset="0"/>
              </a:rPr>
              <a:t> </a:t>
            </a:r>
            <a:r>
              <a:rPr lang="en-US" altLang="zh-CN" dirty="0" err="1">
                <a:latin typeface="Gill Sans MT" panose="020B0502020104020203" pitchFamily="34" charset="0"/>
              </a:rPr>
              <a:t>bw</a:t>
            </a:r>
            <a:r>
              <a:rPr lang="zh-CN" altLang="en-US" dirty="0">
                <a:latin typeface="Gill Sans MT" panose="020B0502020104020203" pitchFamily="34" charset="0"/>
              </a:rPr>
              <a:t> </a:t>
            </a:r>
            <a:r>
              <a:rPr lang="en-US" altLang="zh-CN" dirty="0">
                <a:latin typeface="Gill Sans MT" panose="020B0502020104020203" pitchFamily="34" charset="0"/>
              </a:rPr>
              <a:t>graph</a:t>
            </a:r>
            <a:r>
              <a:rPr lang="zh-CN" altLang="en-US" dirty="0">
                <a:latin typeface="Gill Sans MT" panose="020B0502020104020203" pitchFamily="34" charset="0"/>
              </a:rPr>
              <a:t> </a:t>
            </a:r>
            <a:r>
              <a:rPr lang="en-US" altLang="zh-CN" dirty="0">
                <a:latin typeface="Gill Sans MT" panose="020B0502020104020203" pitchFamily="34" charset="0"/>
              </a:rPr>
              <a:t>into</a:t>
            </a:r>
            <a:r>
              <a:rPr lang="zh-CN" altLang="en-US" dirty="0">
                <a:latin typeface="Gill Sans MT" panose="020B0502020104020203" pitchFamily="34" charset="0"/>
              </a:rPr>
              <a:t> </a:t>
            </a:r>
            <a:r>
              <a:rPr lang="en-US" altLang="zh-CN" dirty="0">
                <a:latin typeface="Gill Sans MT" panose="020B0502020104020203" pitchFamily="34" charset="0"/>
              </a:rPr>
              <a:t>2</a:t>
            </a:r>
            <a:r>
              <a:rPr lang="zh-CN" altLang="en-US" dirty="0">
                <a:latin typeface="Gill Sans MT" panose="020B0502020104020203" pitchFamily="34" charset="0"/>
              </a:rPr>
              <a:t> </a:t>
            </a:r>
            <a:r>
              <a:rPr lang="en-US" altLang="zh-CN" dirty="0">
                <a:latin typeface="Gill Sans MT" panose="020B0502020104020203" pitchFamily="34" charset="0"/>
              </a:rPr>
              <a:t>graphs:</a:t>
            </a:r>
            <a:r>
              <a:rPr lang="zh-CN" altLang="en-US" dirty="0">
                <a:latin typeface="Gill Sans MT" panose="020B0502020104020203" pitchFamily="34" charset="0"/>
              </a:rPr>
              <a:t> </a:t>
            </a:r>
            <a:r>
              <a:rPr lang="en-US" altLang="zh-CN" dirty="0">
                <a:latin typeface="Gill Sans MT" panose="020B0502020104020203" pitchFamily="34" charset="0"/>
              </a:rPr>
              <a:t>the</a:t>
            </a:r>
            <a:r>
              <a:rPr lang="zh-CN" altLang="en-US" dirty="0">
                <a:latin typeface="Gill Sans MT" panose="020B0502020104020203" pitchFamily="34" charset="0"/>
              </a:rPr>
              <a:t> </a:t>
            </a:r>
            <a:r>
              <a:rPr lang="en-US" altLang="zh-CN" dirty="0">
                <a:latin typeface="Gill Sans MT" panose="020B0502020104020203" pitchFamily="34" charset="0"/>
              </a:rPr>
              <a:t>forward</a:t>
            </a:r>
            <a:r>
              <a:rPr lang="zh-CN" altLang="en-US" dirty="0">
                <a:latin typeface="Gill Sans MT" panose="020B0502020104020203" pitchFamily="34" charset="0"/>
              </a:rPr>
              <a:t> </a:t>
            </a:r>
            <a:r>
              <a:rPr lang="en-US" altLang="zh-CN" dirty="0">
                <a:latin typeface="Gill Sans MT" panose="020B0502020104020203" pitchFamily="34" charset="0"/>
              </a:rPr>
              <a:t>graph</a:t>
            </a:r>
            <a:r>
              <a:rPr lang="zh-CN" altLang="en-US" dirty="0">
                <a:latin typeface="Gill Sans MT" panose="020B0502020104020203" pitchFamily="34" charset="0"/>
              </a:rPr>
              <a:t> </a:t>
            </a:r>
            <a:r>
              <a:rPr lang="en-US" altLang="zh-CN" dirty="0">
                <a:latin typeface="Gill Sans MT" panose="020B0502020104020203" pitchFamily="34" charset="0"/>
              </a:rPr>
              <a:t>and</a:t>
            </a:r>
            <a:r>
              <a:rPr lang="zh-CN" altLang="en-US" dirty="0">
                <a:latin typeface="Gill Sans MT" panose="020B0502020104020203" pitchFamily="34" charset="0"/>
              </a:rPr>
              <a:t> </a:t>
            </a:r>
            <a:r>
              <a:rPr lang="en-US" altLang="zh-CN" dirty="0">
                <a:latin typeface="Gill Sans MT" panose="020B0502020104020203" pitchFamily="34" charset="0"/>
              </a:rPr>
              <a:t>the</a:t>
            </a:r>
            <a:r>
              <a:rPr lang="zh-CN" altLang="en-US" dirty="0">
                <a:latin typeface="Gill Sans MT" panose="020B0502020104020203" pitchFamily="34" charset="0"/>
              </a:rPr>
              <a:t> </a:t>
            </a:r>
            <a:r>
              <a:rPr lang="en-US" altLang="zh-CN" dirty="0">
                <a:latin typeface="Gill Sans MT" panose="020B0502020104020203" pitchFamily="34" charset="0"/>
              </a:rPr>
              <a:t>backwards</a:t>
            </a:r>
            <a:r>
              <a:rPr lang="zh-CN" altLang="en-US" dirty="0">
                <a:latin typeface="Gill Sans MT" panose="020B0502020104020203" pitchFamily="34" charset="0"/>
              </a:rPr>
              <a:t> </a:t>
            </a:r>
            <a:r>
              <a:rPr lang="en-US" altLang="zh-CN" dirty="0">
                <a:latin typeface="Gill Sans MT" panose="020B0502020104020203" pitchFamily="34" charset="0"/>
              </a:rPr>
              <a:t>graph.</a:t>
            </a:r>
          </a:p>
          <a:p>
            <a:pPr marL="457200" indent="-457200">
              <a:lnSpc>
                <a:spcPct val="150000"/>
              </a:lnSpc>
              <a:buFont typeface="+mj-lt"/>
              <a:buAutoNum type="arabicPeriod"/>
            </a:pPr>
            <a:r>
              <a:rPr lang="en-US" altLang="zh-CN" dirty="0">
                <a:latin typeface="Gill Sans MT" panose="020B0502020104020203" pitchFamily="34" charset="0"/>
              </a:rPr>
              <a:t>Wrap</a:t>
            </a:r>
            <a:r>
              <a:rPr lang="zh-CN" altLang="en-US" dirty="0">
                <a:latin typeface="Gill Sans MT" panose="020B0502020104020203" pitchFamily="34" charset="0"/>
              </a:rPr>
              <a:t> </a:t>
            </a:r>
            <a:r>
              <a:rPr lang="en-US" altLang="zh-CN" dirty="0">
                <a:latin typeface="Gill Sans MT" panose="020B0502020104020203" pitchFamily="34" charset="0"/>
              </a:rPr>
              <a:t>up</a:t>
            </a:r>
            <a:r>
              <a:rPr lang="zh-CN" altLang="en-US" dirty="0">
                <a:latin typeface="Gill Sans MT" panose="020B0502020104020203" pitchFamily="34" charset="0"/>
              </a:rPr>
              <a:t> </a:t>
            </a:r>
            <a:r>
              <a:rPr lang="en-US" altLang="zh-CN" dirty="0">
                <a:latin typeface="Gill Sans MT" panose="020B0502020104020203" pitchFamily="34" charset="0"/>
              </a:rPr>
              <a:t>the</a:t>
            </a:r>
            <a:r>
              <a:rPr lang="zh-CN" altLang="en-US" dirty="0">
                <a:latin typeface="Gill Sans MT" panose="020B0502020104020203" pitchFamily="34" charset="0"/>
              </a:rPr>
              <a:t> </a:t>
            </a:r>
            <a:r>
              <a:rPr lang="en-US" altLang="zh-CN" dirty="0">
                <a:latin typeface="Gill Sans MT" panose="020B0502020104020203" pitchFamily="34" charset="0"/>
              </a:rPr>
              <a:t>new</a:t>
            </a:r>
            <a:r>
              <a:rPr lang="zh-CN" altLang="en-US" dirty="0">
                <a:latin typeface="Gill Sans MT" panose="020B0502020104020203" pitchFamily="34" charset="0"/>
              </a:rPr>
              <a:t> </a:t>
            </a:r>
            <a:r>
              <a:rPr lang="en-US" altLang="zh-CN" dirty="0" err="1">
                <a:latin typeface="Gill Sans MT" panose="020B0502020104020203" pitchFamily="34" charset="0"/>
              </a:rPr>
              <a:t>fw</a:t>
            </a:r>
            <a:r>
              <a:rPr lang="zh-CN" altLang="en-US" dirty="0">
                <a:latin typeface="Gill Sans MT" panose="020B0502020104020203" pitchFamily="34" charset="0"/>
              </a:rPr>
              <a:t> </a:t>
            </a:r>
            <a:r>
              <a:rPr lang="en-US" altLang="zh-CN" dirty="0">
                <a:latin typeface="Gill Sans MT" panose="020B0502020104020203" pitchFamily="34" charset="0"/>
              </a:rPr>
              <a:t>+</a:t>
            </a:r>
            <a:r>
              <a:rPr lang="zh-CN" altLang="en-US" dirty="0">
                <a:latin typeface="Gill Sans MT" panose="020B0502020104020203" pitchFamily="34" charset="0"/>
              </a:rPr>
              <a:t> </a:t>
            </a:r>
            <a:r>
              <a:rPr lang="en-US" altLang="zh-CN" dirty="0" err="1">
                <a:latin typeface="Gill Sans MT" panose="020B0502020104020203" pitchFamily="34" charset="0"/>
              </a:rPr>
              <a:t>bw</a:t>
            </a:r>
            <a:r>
              <a:rPr lang="zh-CN" altLang="en-US" dirty="0">
                <a:latin typeface="Gill Sans MT" panose="020B0502020104020203" pitchFamily="34" charset="0"/>
              </a:rPr>
              <a:t> </a:t>
            </a:r>
            <a:r>
              <a:rPr lang="en-US" altLang="zh-CN" dirty="0">
                <a:latin typeface="Gill Sans MT" panose="020B0502020104020203" pitchFamily="34" charset="0"/>
              </a:rPr>
              <a:t>graphs</a:t>
            </a:r>
            <a:r>
              <a:rPr lang="zh-CN" altLang="en-US" dirty="0">
                <a:latin typeface="Gill Sans MT" panose="020B0502020104020203" pitchFamily="34" charset="0"/>
              </a:rPr>
              <a:t> </a:t>
            </a:r>
            <a:r>
              <a:rPr lang="en-US" altLang="zh-CN" dirty="0">
                <a:latin typeface="Gill Sans MT" panose="020B0502020104020203" pitchFamily="34" charset="0"/>
              </a:rPr>
              <a:t>into</a:t>
            </a:r>
            <a:r>
              <a:rPr lang="zh-CN" altLang="en-US" dirty="0">
                <a:latin typeface="Gill Sans MT" panose="020B0502020104020203" pitchFamily="34" charset="0"/>
              </a:rPr>
              <a:t> </a:t>
            </a:r>
            <a:r>
              <a:rPr lang="en-US" altLang="zh-CN" dirty="0">
                <a:latin typeface="Gill Sans MT" panose="020B0502020104020203" pitchFamily="34" charset="0"/>
              </a:rPr>
              <a:t>an</a:t>
            </a:r>
            <a:r>
              <a:rPr lang="zh-CN" altLang="en-US" dirty="0">
                <a:latin typeface="Gill Sans MT" panose="020B0502020104020203" pitchFamily="34" charset="0"/>
              </a:rPr>
              <a:t> </a:t>
            </a:r>
            <a:r>
              <a:rPr lang="en-US" altLang="zh-CN" dirty="0" err="1">
                <a:latin typeface="Gill Sans MT" panose="020B0502020104020203" pitchFamily="34" charset="0"/>
              </a:rPr>
              <a:t>autograd</a:t>
            </a:r>
            <a:r>
              <a:rPr lang="en-US" altLang="zh-CN" dirty="0">
                <a:latin typeface="Gill Sans MT" panose="020B0502020104020203" pitchFamily="34" charset="0"/>
              </a:rPr>
              <a:t>.</a:t>
            </a:r>
            <a:r>
              <a:rPr lang="zh-CN" altLang="en-US" dirty="0">
                <a:latin typeface="Gill Sans MT" panose="020B0502020104020203" pitchFamily="34" charset="0"/>
              </a:rPr>
              <a:t> </a:t>
            </a:r>
            <a:r>
              <a:rPr lang="en-US" altLang="zh-CN" dirty="0">
                <a:latin typeface="Gill Sans MT" panose="020B0502020104020203" pitchFamily="34" charset="0"/>
              </a:rPr>
              <a:t>Function</a:t>
            </a:r>
            <a:r>
              <a:rPr lang="zh-CN" altLang="en-US" dirty="0">
                <a:latin typeface="Gill Sans MT" panose="020B0502020104020203" pitchFamily="34" charset="0"/>
              </a:rPr>
              <a:t> </a:t>
            </a:r>
            <a:r>
              <a:rPr lang="en-US" altLang="zh-CN" dirty="0">
                <a:latin typeface="Gill Sans MT" panose="020B0502020104020203" pitchFamily="34" charset="0"/>
              </a:rPr>
              <a:t>that</a:t>
            </a:r>
            <a:r>
              <a:rPr lang="zh-CN" altLang="en-US" dirty="0">
                <a:latin typeface="Gill Sans MT" panose="020B0502020104020203" pitchFamily="34" charset="0"/>
              </a:rPr>
              <a:t> </a:t>
            </a:r>
            <a:r>
              <a:rPr lang="en-US" altLang="zh-CN" dirty="0">
                <a:latin typeface="Gill Sans MT" panose="020B0502020104020203" pitchFamily="34" charset="0"/>
              </a:rPr>
              <a:t>can</a:t>
            </a:r>
            <a:r>
              <a:rPr lang="zh-CN" altLang="en-US" dirty="0">
                <a:latin typeface="Gill Sans MT" panose="020B0502020104020203" pitchFamily="34" charset="0"/>
              </a:rPr>
              <a:t> </a:t>
            </a:r>
            <a:r>
              <a:rPr lang="en-US" altLang="zh-CN" dirty="0">
                <a:latin typeface="Gill Sans MT" panose="020B0502020104020203" pitchFamily="34" charset="0"/>
              </a:rPr>
              <a:t>be</a:t>
            </a:r>
            <a:r>
              <a:rPr lang="zh-CN" altLang="en-US" dirty="0">
                <a:latin typeface="Gill Sans MT" panose="020B0502020104020203" pitchFamily="34" charset="0"/>
              </a:rPr>
              <a:t> </a:t>
            </a:r>
            <a:r>
              <a:rPr lang="en-US" altLang="zh-CN" dirty="0">
                <a:latin typeface="Gill Sans MT" panose="020B0502020104020203" pitchFamily="34" charset="0"/>
              </a:rPr>
              <a:t>used</a:t>
            </a:r>
            <a:r>
              <a:rPr lang="zh-CN" altLang="en-US" dirty="0">
                <a:latin typeface="Gill Sans MT" panose="020B0502020104020203" pitchFamily="34" charset="0"/>
              </a:rPr>
              <a:t> </a:t>
            </a:r>
            <a:r>
              <a:rPr lang="en-US" altLang="zh-CN" dirty="0">
                <a:latin typeface="Gill Sans MT" panose="020B0502020104020203" pitchFamily="34" charset="0"/>
              </a:rPr>
              <a:t>in</a:t>
            </a:r>
            <a:r>
              <a:rPr lang="zh-CN" altLang="en-US" dirty="0">
                <a:latin typeface="Gill Sans MT" panose="020B0502020104020203" pitchFamily="34" charset="0"/>
              </a:rPr>
              <a:t> </a:t>
            </a:r>
            <a:r>
              <a:rPr lang="en-US" altLang="zh-CN" dirty="0">
                <a:latin typeface="Gill Sans MT" panose="020B0502020104020203" pitchFamily="34" charset="0"/>
              </a:rPr>
              <a:t>eager</a:t>
            </a:r>
            <a:r>
              <a:rPr lang="zh-CN" altLang="en-US" dirty="0">
                <a:latin typeface="Gill Sans MT" panose="020B0502020104020203" pitchFamily="34" charset="0"/>
              </a:rPr>
              <a:t> </a:t>
            </a:r>
            <a:r>
              <a:rPr lang="en-US" altLang="zh-CN" dirty="0">
                <a:latin typeface="Gill Sans MT" panose="020B0502020104020203" pitchFamily="34" charset="0"/>
              </a:rPr>
              <a:t>mode.</a:t>
            </a:r>
            <a:endParaRPr lang="zh-CN" altLang="en-US" dirty="0">
              <a:latin typeface="Gill Sans MT" panose="020B0502020104020203" pitchFamily="34" charset="0"/>
            </a:endParaRPr>
          </a:p>
        </p:txBody>
      </p:sp>
    </p:spTree>
    <p:extLst>
      <p:ext uri="{BB962C8B-B14F-4D97-AF65-F5344CB8AC3E}">
        <p14:creationId xmlns:p14="http://schemas.microsoft.com/office/powerpoint/2010/main" val="2476366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61DA6F7C-2246-8244-A6B5-F6E382E75181}"/>
              </a:ext>
            </a:extLst>
          </p:cNvPr>
          <p:cNvSpPr>
            <a:spLocks noGrp="1"/>
          </p:cNvSpPr>
          <p:nvPr>
            <p:ph type="title"/>
          </p:nvPr>
        </p:nvSpPr>
        <p:spPr/>
        <p:txBody>
          <a:bodyPr/>
          <a:lstStyle/>
          <a:p>
            <a:r>
              <a:rPr lang="en-US" altLang="zh-CN" dirty="0"/>
              <a:t>__</a:t>
            </a:r>
            <a:r>
              <a:rPr lang="en-US" altLang="zh-CN" dirty="0" err="1"/>
              <a:t>torch_dispatch</a:t>
            </a:r>
            <a:r>
              <a:rPr lang="en-US" altLang="zh-CN" dirty="0"/>
              <a:t>__</a:t>
            </a:r>
            <a:endParaRPr lang="zh-CN" altLang="en-US" dirty="0"/>
          </a:p>
        </p:txBody>
      </p:sp>
      <p:pic>
        <p:nvPicPr>
          <p:cNvPr id="8" name="图片 7">
            <a:extLst>
              <a:ext uri="{FF2B5EF4-FFF2-40B4-BE49-F238E27FC236}">
                <a16:creationId xmlns:a16="http://schemas.microsoft.com/office/drawing/2014/main" id="{143B283A-AC80-4B40-8A3A-32FD67AEF52B}"/>
              </a:ext>
            </a:extLst>
          </p:cNvPr>
          <p:cNvPicPr>
            <a:picLocks noChangeAspect="1"/>
          </p:cNvPicPr>
          <p:nvPr/>
        </p:nvPicPr>
        <p:blipFill>
          <a:blip r:embed="rId2"/>
          <a:stretch>
            <a:fillRect/>
          </a:stretch>
        </p:blipFill>
        <p:spPr>
          <a:xfrm>
            <a:off x="3938141" y="836712"/>
            <a:ext cx="6696744" cy="5416820"/>
          </a:xfrm>
          <a:prstGeom prst="rect">
            <a:avLst/>
          </a:prstGeom>
        </p:spPr>
      </p:pic>
    </p:spTree>
    <p:extLst>
      <p:ext uri="{BB962C8B-B14F-4D97-AF65-F5344CB8AC3E}">
        <p14:creationId xmlns:p14="http://schemas.microsoft.com/office/powerpoint/2010/main" val="174381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9A69FCFD-39FD-E941-AC70-ADDDA910C2E7}"/>
              </a:ext>
            </a:extLst>
          </p:cNvPr>
          <p:cNvSpPr>
            <a:spLocks noGrp="1"/>
          </p:cNvSpPr>
          <p:nvPr>
            <p:ph type="title"/>
          </p:nvPr>
        </p:nvSpPr>
        <p:spPr/>
        <p:txBody>
          <a:bodyPr/>
          <a:lstStyle/>
          <a:p>
            <a:r>
              <a:rPr lang="en-US" altLang="zh-CN" dirty="0"/>
              <a:t>How</a:t>
            </a:r>
            <a:r>
              <a:rPr lang="zh-CN" altLang="en-US" dirty="0"/>
              <a:t> </a:t>
            </a:r>
            <a:r>
              <a:rPr lang="en-US" altLang="zh-CN" dirty="0"/>
              <a:t>does</a:t>
            </a:r>
            <a:r>
              <a:rPr lang="zh-CN" altLang="en-US" dirty="0"/>
              <a:t> </a:t>
            </a:r>
            <a:r>
              <a:rPr lang="en-US" altLang="zh-CN" dirty="0" err="1"/>
              <a:t>atuograd</a:t>
            </a:r>
            <a:r>
              <a:rPr lang="zh-CN" altLang="en-US" dirty="0"/>
              <a:t> </a:t>
            </a:r>
            <a:r>
              <a:rPr lang="en-US" altLang="zh-CN" dirty="0"/>
              <a:t>work?</a:t>
            </a:r>
            <a:endParaRPr lang="zh-CN" altLang="en-US" dirty="0"/>
          </a:p>
        </p:txBody>
      </p:sp>
      <p:pic>
        <p:nvPicPr>
          <p:cNvPr id="7" name="图片 6">
            <a:extLst>
              <a:ext uri="{FF2B5EF4-FFF2-40B4-BE49-F238E27FC236}">
                <a16:creationId xmlns:a16="http://schemas.microsoft.com/office/drawing/2014/main" id="{53EDF21C-652C-F848-BF9C-E12EC6076E1C}"/>
              </a:ext>
            </a:extLst>
          </p:cNvPr>
          <p:cNvPicPr>
            <a:picLocks noChangeAspect="1"/>
          </p:cNvPicPr>
          <p:nvPr/>
        </p:nvPicPr>
        <p:blipFill>
          <a:blip r:embed="rId2"/>
          <a:stretch>
            <a:fillRect/>
          </a:stretch>
        </p:blipFill>
        <p:spPr>
          <a:xfrm>
            <a:off x="1147968" y="2420888"/>
            <a:ext cx="9914805" cy="2751383"/>
          </a:xfrm>
          <a:prstGeom prst="rect">
            <a:avLst/>
          </a:prstGeom>
        </p:spPr>
      </p:pic>
    </p:spTree>
    <p:extLst>
      <p:ext uri="{BB962C8B-B14F-4D97-AF65-F5344CB8AC3E}">
        <p14:creationId xmlns:p14="http://schemas.microsoft.com/office/powerpoint/2010/main" val="2273397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9A69FCFD-39FD-E941-AC70-ADDDA910C2E7}"/>
              </a:ext>
            </a:extLst>
          </p:cNvPr>
          <p:cNvSpPr>
            <a:spLocks noGrp="1"/>
          </p:cNvSpPr>
          <p:nvPr>
            <p:ph type="title"/>
          </p:nvPr>
        </p:nvSpPr>
        <p:spPr/>
        <p:txBody>
          <a:bodyPr/>
          <a:lstStyle/>
          <a:p>
            <a:r>
              <a:rPr lang="en-US" altLang="zh-CN" dirty="0"/>
              <a:t>How</a:t>
            </a:r>
            <a:r>
              <a:rPr lang="zh-CN" altLang="en-US" dirty="0"/>
              <a:t> </a:t>
            </a:r>
            <a:r>
              <a:rPr lang="en-US" altLang="zh-CN" dirty="0"/>
              <a:t>does</a:t>
            </a:r>
            <a:r>
              <a:rPr lang="zh-CN" altLang="en-US" dirty="0"/>
              <a:t> </a:t>
            </a:r>
            <a:r>
              <a:rPr lang="en-US" altLang="zh-CN" dirty="0" err="1"/>
              <a:t>atuograd</a:t>
            </a:r>
            <a:r>
              <a:rPr lang="zh-CN" altLang="en-US" dirty="0"/>
              <a:t> </a:t>
            </a:r>
            <a:r>
              <a:rPr lang="en-US" altLang="zh-CN" dirty="0"/>
              <a:t>work?</a:t>
            </a:r>
            <a:endParaRPr lang="zh-CN" altLang="en-US" dirty="0"/>
          </a:p>
        </p:txBody>
      </p:sp>
      <p:pic>
        <p:nvPicPr>
          <p:cNvPr id="7" name="图片 6">
            <a:extLst>
              <a:ext uri="{FF2B5EF4-FFF2-40B4-BE49-F238E27FC236}">
                <a16:creationId xmlns:a16="http://schemas.microsoft.com/office/drawing/2014/main" id="{53EDF21C-652C-F848-BF9C-E12EC6076E1C}"/>
              </a:ext>
            </a:extLst>
          </p:cNvPr>
          <p:cNvPicPr>
            <a:picLocks noChangeAspect="1"/>
          </p:cNvPicPr>
          <p:nvPr/>
        </p:nvPicPr>
        <p:blipFill>
          <a:blip r:embed="rId2"/>
          <a:stretch>
            <a:fillRect/>
          </a:stretch>
        </p:blipFill>
        <p:spPr>
          <a:xfrm>
            <a:off x="1147968" y="2420888"/>
            <a:ext cx="9914805" cy="2751383"/>
          </a:xfrm>
          <a:prstGeom prst="rect">
            <a:avLst/>
          </a:prstGeom>
        </p:spPr>
      </p:pic>
    </p:spTree>
    <p:extLst>
      <p:ext uri="{BB962C8B-B14F-4D97-AF65-F5344CB8AC3E}">
        <p14:creationId xmlns:p14="http://schemas.microsoft.com/office/powerpoint/2010/main" val="24431922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9A69FCFD-39FD-E941-AC70-ADDDA910C2E7}"/>
              </a:ext>
            </a:extLst>
          </p:cNvPr>
          <p:cNvSpPr>
            <a:spLocks noGrp="1"/>
          </p:cNvSpPr>
          <p:nvPr>
            <p:ph type="title"/>
          </p:nvPr>
        </p:nvSpPr>
        <p:spPr/>
        <p:txBody>
          <a:bodyPr/>
          <a:lstStyle/>
          <a:p>
            <a:r>
              <a:rPr lang="en-US" altLang="zh-CN" dirty="0"/>
              <a:t>How</a:t>
            </a:r>
            <a:r>
              <a:rPr lang="zh-CN" altLang="en-US" dirty="0"/>
              <a:t> </a:t>
            </a:r>
            <a:r>
              <a:rPr lang="en-US" altLang="zh-CN" dirty="0"/>
              <a:t>does</a:t>
            </a:r>
            <a:r>
              <a:rPr lang="zh-CN" altLang="en-US" dirty="0"/>
              <a:t> </a:t>
            </a:r>
            <a:r>
              <a:rPr lang="en-US" altLang="zh-CN" dirty="0" err="1"/>
              <a:t>atuograd</a:t>
            </a:r>
            <a:r>
              <a:rPr lang="zh-CN" altLang="en-US" dirty="0"/>
              <a:t> </a:t>
            </a:r>
            <a:r>
              <a:rPr lang="en-US" altLang="zh-CN" dirty="0"/>
              <a:t>work?</a:t>
            </a:r>
            <a:endParaRPr lang="zh-CN" altLang="en-US" dirty="0"/>
          </a:p>
        </p:txBody>
      </p:sp>
      <p:pic>
        <p:nvPicPr>
          <p:cNvPr id="2" name="图片 1">
            <a:extLst>
              <a:ext uri="{FF2B5EF4-FFF2-40B4-BE49-F238E27FC236}">
                <a16:creationId xmlns:a16="http://schemas.microsoft.com/office/drawing/2014/main" id="{F869CE9D-AD1C-E04E-8E2F-8520210CBE21}"/>
              </a:ext>
            </a:extLst>
          </p:cNvPr>
          <p:cNvPicPr>
            <a:picLocks noChangeAspect="1"/>
          </p:cNvPicPr>
          <p:nvPr/>
        </p:nvPicPr>
        <p:blipFill>
          <a:blip r:embed="rId2"/>
          <a:stretch>
            <a:fillRect/>
          </a:stretch>
        </p:blipFill>
        <p:spPr>
          <a:xfrm>
            <a:off x="1026494" y="1916832"/>
            <a:ext cx="10143774" cy="3599080"/>
          </a:xfrm>
          <a:prstGeom prst="rect">
            <a:avLst/>
          </a:prstGeom>
        </p:spPr>
      </p:pic>
    </p:spTree>
    <p:extLst>
      <p:ext uri="{BB962C8B-B14F-4D97-AF65-F5344CB8AC3E}">
        <p14:creationId xmlns:p14="http://schemas.microsoft.com/office/powerpoint/2010/main" val="665834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61DA6F7C-2246-8244-A6B5-F6E382E75181}"/>
              </a:ext>
            </a:extLst>
          </p:cNvPr>
          <p:cNvSpPr>
            <a:spLocks noGrp="1"/>
          </p:cNvSpPr>
          <p:nvPr>
            <p:ph type="title"/>
          </p:nvPr>
        </p:nvSpPr>
        <p:spPr/>
        <p:txBody>
          <a:bodyPr/>
          <a:lstStyle/>
          <a:p>
            <a:r>
              <a:rPr lang="en-US" altLang="zh-CN" dirty="0" err="1"/>
              <a:t>fw</a:t>
            </a:r>
            <a:r>
              <a:rPr lang="zh-CN" altLang="en-US" dirty="0"/>
              <a:t> </a:t>
            </a:r>
            <a:r>
              <a:rPr lang="en-US" altLang="zh-CN" dirty="0"/>
              <a:t>+</a:t>
            </a:r>
            <a:r>
              <a:rPr lang="zh-CN" altLang="en-US" dirty="0"/>
              <a:t> </a:t>
            </a:r>
            <a:r>
              <a:rPr lang="en-US" altLang="zh-CN" dirty="0" err="1"/>
              <a:t>bw</a:t>
            </a:r>
            <a:r>
              <a:rPr lang="zh-CN" altLang="en-US" dirty="0"/>
              <a:t> </a:t>
            </a:r>
            <a:r>
              <a:rPr lang="en-US" altLang="zh-CN" dirty="0"/>
              <a:t>graph</a:t>
            </a:r>
            <a:endParaRPr lang="zh-CN" altLang="en-US" dirty="0"/>
          </a:p>
        </p:txBody>
      </p:sp>
      <p:sp>
        <p:nvSpPr>
          <p:cNvPr id="6" name="内容占位符 5">
            <a:extLst>
              <a:ext uri="{FF2B5EF4-FFF2-40B4-BE49-F238E27FC236}">
                <a16:creationId xmlns:a16="http://schemas.microsoft.com/office/drawing/2014/main" id="{5B3E79C0-8AEB-CC46-9B00-554747CC58CD}"/>
              </a:ext>
            </a:extLst>
          </p:cNvPr>
          <p:cNvSpPr>
            <a:spLocks noGrp="1"/>
          </p:cNvSpPr>
          <p:nvPr>
            <p:ph sz="half" idx="1"/>
          </p:nvPr>
        </p:nvSpPr>
        <p:spPr/>
        <p:txBody>
          <a:bodyPr/>
          <a:lstStyle/>
          <a:p>
            <a:r>
              <a:rPr lang="en-US" altLang="zh-CN" dirty="0">
                <a:latin typeface="Gill Sans MT" panose="020B0502020104020203" pitchFamily="34" charset="0"/>
              </a:rPr>
              <a:t>The</a:t>
            </a:r>
            <a:r>
              <a:rPr lang="zh-CN" altLang="en-US" dirty="0">
                <a:latin typeface="Gill Sans MT" panose="020B0502020104020203" pitchFamily="34" charset="0"/>
              </a:rPr>
              <a:t> </a:t>
            </a:r>
            <a:r>
              <a:rPr lang="en-US" altLang="zh-CN" dirty="0">
                <a:latin typeface="Gill Sans MT" panose="020B0502020104020203" pitchFamily="34" charset="0"/>
              </a:rPr>
              <a:t>tape</a:t>
            </a:r>
            <a:r>
              <a:rPr lang="zh-CN" altLang="en-US" dirty="0">
                <a:latin typeface="Gill Sans MT" panose="020B0502020104020203" pitchFamily="34" charset="0"/>
              </a:rPr>
              <a:t> </a:t>
            </a:r>
            <a:r>
              <a:rPr lang="en-US" altLang="zh-CN" dirty="0">
                <a:latin typeface="Gill Sans MT" panose="020B0502020104020203" pitchFamily="34" charset="0"/>
              </a:rPr>
              <a:t>base</a:t>
            </a:r>
            <a:r>
              <a:rPr lang="zh-CN" altLang="en-US" dirty="0">
                <a:latin typeface="Gill Sans MT" panose="020B0502020104020203" pitchFamily="34" charset="0"/>
              </a:rPr>
              <a:t> </a:t>
            </a:r>
            <a:r>
              <a:rPr lang="en-US" altLang="zh-CN" dirty="0">
                <a:latin typeface="Gill Sans MT" panose="020B0502020104020203" pitchFamily="34" charset="0"/>
              </a:rPr>
              <a:t>object-oriented</a:t>
            </a:r>
            <a:r>
              <a:rPr lang="zh-CN" altLang="en-US" dirty="0">
                <a:latin typeface="Gill Sans MT" panose="020B0502020104020203" pitchFamily="34" charset="0"/>
              </a:rPr>
              <a:t> </a:t>
            </a:r>
            <a:r>
              <a:rPr lang="en-US" altLang="zh-CN" dirty="0">
                <a:latin typeface="Gill Sans MT" panose="020B0502020104020203" pitchFamily="34" charset="0"/>
              </a:rPr>
              <a:t>realization</a:t>
            </a:r>
            <a:r>
              <a:rPr lang="zh-CN" altLang="en-US" dirty="0">
                <a:latin typeface="Gill Sans MT" panose="020B0502020104020203" pitchFamily="34" charset="0"/>
              </a:rPr>
              <a:t> </a:t>
            </a:r>
            <a:r>
              <a:rPr lang="en-US" altLang="zh-CN" dirty="0">
                <a:latin typeface="Gill Sans MT" panose="020B0502020104020203" pitchFamily="34" charset="0"/>
              </a:rPr>
              <a:t>in</a:t>
            </a:r>
            <a:r>
              <a:rPr lang="zh-CN" altLang="en-US" dirty="0">
                <a:latin typeface="Gill Sans MT" panose="020B0502020104020203" pitchFamily="34" charset="0"/>
              </a:rPr>
              <a:t> </a:t>
            </a:r>
            <a:r>
              <a:rPr lang="en-US" altLang="zh-CN" dirty="0">
                <a:latin typeface="Gill Sans MT" panose="020B0502020104020203" pitchFamily="34" charset="0"/>
              </a:rPr>
              <a:t>Automatic differentiation:</a:t>
            </a:r>
          </a:p>
        </p:txBody>
      </p:sp>
      <p:pic>
        <p:nvPicPr>
          <p:cNvPr id="2" name="图片 1">
            <a:extLst>
              <a:ext uri="{FF2B5EF4-FFF2-40B4-BE49-F238E27FC236}">
                <a16:creationId xmlns:a16="http://schemas.microsoft.com/office/drawing/2014/main" id="{B385E901-D945-7F45-9706-F42C67C74409}"/>
              </a:ext>
            </a:extLst>
          </p:cNvPr>
          <p:cNvPicPr>
            <a:picLocks noChangeAspect="1"/>
          </p:cNvPicPr>
          <p:nvPr/>
        </p:nvPicPr>
        <p:blipFill>
          <a:blip r:embed="rId2"/>
          <a:stretch>
            <a:fillRect/>
          </a:stretch>
        </p:blipFill>
        <p:spPr>
          <a:xfrm>
            <a:off x="607236" y="2420888"/>
            <a:ext cx="10963473" cy="1627682"/>
          </a:xfrm>
          <a:prstGeom prst="rect">
            <a:avLst/>
          </a:prstGeom>
        </p:spPr>
      </p:pic>
    </p:spTree>
    <p:extLst>
      <p:ext uri="{BB962C8B-B14F-4D97-AF65-F5344CB8AC3E}">
        <p14:creationId xmlns:p14="http://schemas.microsoft.com/office/powerpoint/2010/main" val="3766759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2099D37B-1235-0047-9684-F238C747B5EB}"/>
              </a:ext>
            </a:extLst>
          </p:cNvPr>
          <p:cNvSpPr>
            <a:spLocks noGrp="1"/>
          </p:cNvSpPr>
          <p:nvPr>
            <p:ph type="title"/>
          </p:nvPr>
        </p:nvSpPr>
        <p:spPr/>
        <p:txBody>
          <a:bodyPr/>
          <a:lstStyle/>
          <a:p>
            <a:r>
              <a:rPr lang="en-US" altLang="zh-CN" dirty="0"/>
              <a:t>How</a:t>
            </a:r>
            <a:r>
              <a:rPr lang="zh-CN" altLang="en-US" dirty="0"/>
              <a:t> </a:t>
            </a:r>
            <a:r>
              <a:rPr lang="en-US" altLang="zh-CN" dirty="0"/>
              <a:t>does</a:t>
            </a:r>
            <a:r>
              <a:rPr lang="zh-CN" altLang="en-US" dirty="0"/>
              <a:t> </a:t>
            </a:r>
            <a:r>
              <a:rPr lang="en-US" altLang="zh-CN" dirty="0" err="1"/>
              <a:t>atuograd</a:t>
            </a:r>
            <a:r>
              <a:rPr lang="zh-CN" altLang="en-US" dirty="0"/>
              <a:t> </a:t>
            </a:r>
            <a:r>
              <a:rPr lang="en-US" altLang="zh-CN" dirty="0"/>
              <a:t>work?</a:t>
            </a:r>
            <a:endParaRPr lang="zh-CN" altLang="en-US" dirty="0"/>
          </a:p>
        </p:txBody>
      </p:sp>
      <p:pic>
        <p:nvPicPr>
          <p:cNvPr id="7" name="图片 6">
            <a:extLst>
              <a:ext uri="{FF2B5EF4-FFF2-40B4-BE49-F238E27FC236}">
                <a16:creationId xmlns:a16="http://schemas.microsoft.com/office/drawing/2014/main" id="{E4F6956E-0114-C14F-92A4-FBDB4BA67253}"/>
              </a:ext>
            </a:extLst>
          </p:cNvPr>
          <p:cNvPicPr>
            <a:picLocks noChangeAspect="1"/>
          </p:cNvPicPr>
          <p:nvPr/>
        </p:nvPicPr>
        <p:blipFill>
          <a:blip r:embed="rId2"/>
          <a:stretch>
            <a:fillRect/>
          </a:stretch>
        </p:blipFill>
        <p:spPr>
          <a:xfrm>
            <a:off x="1104974" y="2282878"/>
            <a:ext cx="9986813" cy="2841776"/>
          </a:xfrm>
          <a:prstGeom prst="rect">
            <a:avLst/>
          </a:prstGeom>
        </p:spPr>
      </p:pic>
    </p:spTree>
    <p:extLst>
      <p:ext uri="{BB962C8B-B14F-4D97-AF65-F5344CB8AC3E}">
        <p14:creationId xmlns:p14="http://schemas.microsoft.com/office/powerpoint/2010/main" val="4195861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84F620-8B9D-8B4D-9723-C16171185B7C}"/>
              </a:ext>
            </a:extLst>
          </p:cNvPr>
          <p:cNvSpPr>
            <a:spLocks noGrp="1"/>
          </p:cNvSpPr>
          <p:nvPr>
            <p:ph type="title"/>
          </p:nvPr>
        </p:nvSpPr>
        <p:spPr/>
        <p:txBody>
          <a:bodyPr/>
          <a:lstStyle/>
          <a:p>
            <a:r>
              <a:rPr lang="en-US" altLang="zh-CN" dirty="0">
                <a:latin typeface="Futura Medium" panose="020B0602020204020303" pitchFamily="34" charset="-79"/>
                <a:cs typeface="Futura Medium" panose="020B0602020204020303" pitchFamily="34" charset="-79"/>
              </a:rPr>
              <a:t>AOTAutograd</a:t>
            </a:r>
            <a:endParaRPr kumimoji="1" lang="zh-CN" altLang="en-US" dirty="0"/>
          </a:p>
        </p:txBody>
      </p:sp>
      <p:pic>
        <p:nvPicPr>
          <p:cNvPr id="5" name="图片 4">
            <a:extLst>
              <a:ext uri="{FF2B5EF4-FFF2-40B4-BE49-F238E27FC236}">
                <a16:creationId xmlns:a16="http://schemas.microsoft.com/office/drawing/2014/main" id="{97AF04C3-3AE3-824A-B1ED-110B0FDE60FD}"/>
              </a:ext>
            </a:extLst>
          </p:cNvPr>
          <p:cNvPicPr>
            <a:picLocks noChangeAspect="1"/>
          </p:cNvPicPr>
          <p:nvPr/>
        </p:nvPicPr>
        <p:blipFill rotWithShape="1">
          <a:blip r:embed="rId2"/>
          <a:srcRect b="60600"/>
          <a:stretch/>
        </p:blipFill>
        <p:spPr>
          <a:xfrm>
            <a:off x="840728" y="1297999"/>
            <a:ext cx="10515306" cy="4752528"/>
          </a:xfrm>
          <a:prstGeom prst="rect">
            <a:avLst/>
          </a:prstGeom>
        </p:spPr>
      </p:pic>
    </p:spTree>
    <p:extLst>
      <p:ext uri="{BB962C8B-B14F-4D97-AF65-F5344CB8AC3E}">
        <p14:creationId xmlns:p14="http://schemas.microsoft.com/office/powerpoint/2010/main" val="18505093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DAD4934B-A6D5-F641-A028-A1441C365755}"/>
              </a:ext>
            </a:extLst>
          </p:cNvPr>
          <p:cNvSpPr>
            <a:spLocks noGrp="1"/>
          </p:cNvSpPr>
          <p:nvPr/>
        </p:nvSpPr>
        <p:spPr>
          <a:xfrm>
            <a:off x="616645" y="404664"/>
            <a:ext cx="10963473" cy="589190"/>
          </a:xfrm>
          <a:prstGeom prst="rect">
            <a:avLst/>
          </a:prstGeom>
          <a:noFill/>
        </p:spPr>
        <p:txBody>
          <a:bodyPr/>
          <a:lstStyle>
            <a:lvl1pPr algn="l" rtl="0" eaLnBrk="1" fontAlgn="base" hangingPunct="1">
              <a:spcBef>
                <a:spcPct val="0"/>
              </a:spcBef>
              <a:spcAft>
                <a:spcPct val="0"/>
              </a:spcAft>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a:lstStyle>
          <a:p>
            <a:r>
              <a:rPr lang="en-US" altLang="zh-CN" b="0" dirty="0">
                <a:solidFill>
                  <a:srgbClr val="FFC000"/>
                </a:solidFill>
                <a:latin typeface="Futura Medium" panose="020B0602020204020303" pitchFamily="34" charset="-79"/>
                <a:cs typeface="Futura Medium" panose="020B0602020204020303" pitchFamily="34" charset="-79"/>
                <a:sym typeface="Huawei Sans" panose="020C0503030203020204" pitchFamily="34" charset="0"/>
              </a:rPr>
              <a:t>Talk Overview</a:t>
            </a:r>
            <a:endParaRPr kumimoji="1" lang="zh-CN" altLang="en-US" b="0" dirty="0">
              <a:solidFill>
                <a:srgbClr val="FFC000"/>
              </a:solidFill>
              <a:latin typeface="Futura Medium" panose="020B0602020204020303" pitchFamily="34" charset="-79"/>
              <a:cs typeface="Futura Medium" panose="020B0602020204020303" pitchFamily="34" charset="-79"/>
            </a:endParaRPr>
          </a:p>
        </p:txBody>
      </p:sp>
      <p:sp>
        <p:nvSpPr>
          <p:cNvPr id="12" name="内容占位符 2">
            <a:extLst>
              <a:ext uri="{FF2B5EF4-FFF2-40B4-BE49-F238E27FC236}">
                <a16:creationId xmlns:a16="http://schemas.microsoft.com/office/drawing/2014/main" id="{777ED92B-92FB-8C4F-8239-77690F664FFA}"/>
              </a:ext>
            </a:extLst>
          </p:cNvPr>
          <p:cNvSpPr>
            <a:spLocks noGrp="1"/>
          </p:cNvSpPr>
          <p:nvPr/>
        </p:nvSpPr>
        <p:spPr>
          <a:xfrm>
            <a:off x="616646" y="1484784"/>
            <a:ext cx="5265712" cy="4453728"/>
          </a:xfrm>
          <a:prstGeom prst="rect">
            <a:avLst/>
          </a:prstGeom>
          <a:noFill/>
        </p:spPr>
        <p:txBody>
          <a:bodyPr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a:pPr>
            <a:r>
              <a:rPr lang="en-US" altLang="zh-CN" sz="2400" b="1" dirty="0">
                <a:solidFill>
                  <a:srgbClr val="374154"/>
                </a:solidFill>
                <a:latin typeface="Gill Sans MT" panose="020B0502020104020203" pitchFamily="34" charset="0"/>
              </a:rPr>
              <a:t>PyTroch 2.0</a:t>
            </a:r>
            <a:r>
              <a:rPr lang="zh-CN" altLang="en-US" sz="2400" b="1" dirty="0">
                <a:solidFill>
                  <a:srgbClr val="374154"/>
                </a:solidFill>
                <a:latin typeface="Gill Sans MT" panose="020B0502020104020203" pitchFamily="34" charset="0"/>
              </a:rPr>
              <a:t> 新特性</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2.0</a:t>
            </a:r>
            <a:r>
              <a:rPr lang="zh-CN" altLang="en-US" sz="2000" dirty="0">
                <a:solidFill>
                  <a:srgbClr val="374154"/>
                </a:solidFill>
                <a:latin typeface="Gill Sans MT" panose="020B0502020104020203" pitchFamily="34" charset="0"/>
              </a:rPr>
              <a:t> 新特性回顾</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PyTorch</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2.0</a:t>
            </a:r>
            <a:r>
              <a:rPr lang="zh-CN" altLang="en-US" sz="2000" dirty="0">
                <a:solidFill>
                  <a:srgbClr val="374154"/>
                </a:solidFill>
                <a:latin typeface="Gill Sans MT" panose="020B0502020104020203" pitchFamily="34" charset="0"/>
              </a:rPr>
              <a:t> 安装与新特性使用</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PyTorch</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2.0</a:t>
            </a:r>
            <a:r>
              <a:rPr lang="zh-CN" altLang="en-US" sz="2000" dirty="0">
                <a:solidFill>
                  <a:srgbClr val="374154"/>
                </a:solidFill>
                <a:latin typeface="Gill Sans MT" panose="020B0502020104020203" pitchFamily="34" charset="0"/>
              </a:rPr>
              <a:t> 对厂商的启发和思考</a:t>
            </a:r>
            <a:endParaRPr lang="en-US" altLang="zh-CN" sz="1800" dirty="0">
              <a:solidFill>
                <a:srgbClr val="374154"/>
              </a:solidFill>
              <a:latin typeface="Gill Sans MT" panose="020B0502020104020203" pitchFamily="34" charset="0"/>
            </a:endParaRPr>
          </a:p>
          <a:p>
            <a:pPr marL="457200" indent="-457200">
              <a:buFont typeface="+mj-lt"/>
              <a:buAutoNum type="arabicPeriod"/>
            </a:pPr>
            <a:r>
              <a:rPr lang="en-US" altLang="zh-CN" sz="2400" b="1" dirty="0">
                <a:solidFill>
                  <a:srgbClr val="374154"/>
                </a:solidFill>
                <a:latin typeface="Gill Sans MT" panose="020B0502020104020203" pitchFamily="34" charset="0"/>
              </a:rPr>
              <a:t>TorchDynamo</a:t>
            </a:r>
            <a:r>
              <a:rPr lang="zh-CN" altLang="en-US" sz="2400" b="1" dirty="0">
                <a:solidFill>
                  <a:srgbClr val="374154"/>
                </a:solidFill>
                <a:latin typeface="Gill Sans MT" panose="020B0502020104020203" pitchFamily="34" charset="0"/>
              </a:rPr>
              <a:t> 解读</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TorchDynamo</a:t>
            </a:r>
            <a:r>
              <a:rPr lang="zh-CN" altLang="en-US" sz="2000" dirty="0">
                <a:solidFill>
                  <a:srgbClr val="374154"/>
                </a:solidFill>
                <a:latin typeface="Gill Sans MT" panose="020B0502020104020203" pitchFamily="34" charset="0"/>
              </a:rPr>
              <a:t> 特性</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TorchDynamo</a:t>
            </a:r>
            <a:r>
              <a:rPr lang="zh-CN" altLang="en-US" sz="2000" dirty="0">
                <a:solidFill>
                  <a:srgbClr val="374154"/>
                </a:solidFill>
                <a:latin typeface="Gill Sans MT" panose="020B0502020104020203" pitchFamily="34" charset="0"/>
              </a:rPr>
              <a:t> 实现方案</a:t>
            </a:r>
            <a:endParaRPr lang="en-US" altLang="zh-CN" sz="2000" dirty="0">
              <a:solidFill>
                <a:srgbClr val="374154"/>
              </a:solidFill>
              <a:latin typeface="Gill Sans MT" panose="020B0502020104020203" pitchFamily="34" charset="0"/>
            </a:endParaRPr>
          </a:p>
        </p:txBody>
      </p:sp>
      <p:sp>
        <p:nvSpPr>
          <p:cNvPr id="4" name="内容占位符 2">
            <a:extLst>
              <a:ext uri="{FF2B5EF4-FFF2-40B4-BE49-F238E27FC236}">
                <a16:creationId xmlns:a16="http://schemas.microsoft.com/office/drawing/2014/main" id="{EB5A57D2-9EA1-C546-9D78-078AE5B22F40}"/>
              </a:ext>
            </a:extLst>
          </p:cNvPr>
          <p:cNvSpPr>
            <a:spLocks noGrp="1"/>
          </p:cNvSpPr>
          <p:nvPr/>
        </p:nvSpPr>
        <p:spPr>
          <a:xfrm>
            <a:off x="6098381" y="1500098"/>
            <a:ext cx="5265712" cy="4453728"/>
          </a:xfrm>
          <a:prstGeom prst="rect">
            <a:avLst/>
          </a:prstGeom>
          <a:noFill/>
        </p:spPr>
        <p:txBody>
          <a:bodyPr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startAt="3"/>
            </a:pPr>
            <a:r>
              <a:rPr lang="en-US" altLang="zh-CN" sz="2400" b="1" dirty="0">
                <a:solidFill>
                  <a:srgbClr val="374154"/>
                </a:solidFill>
                <a:latin typeface="Gill Sans MT" panose="020B0502020104020203" pitchFamily="34" charset="0"/>
              </a:rPr>
              <a:t>AOTAutograd</a:t>
            </a:r>
            <a:r>
              <a:rPr lang="zh-CN" altLang="en-US" sz="2400" b="1" dirty="0">
                <a:solidFill>
                  <a:srgbClr val="374154"/>
                </a:solidFill>
                <a:latin typeface="Gill Sans MT" panose="020B0502020104020203" pitchFamily="34" charset="0"/>
              </a:rPr>
              <a:t> 解读</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AOTAutograd</a:t>
            </a:r>
            <a:r>
              <a:rPr lang="zh-CN" altLang="en-US" sz="2000" dirty="0">
                <a:solidFill>
                  <a:srgbClr val="374154"/>
                </a:solidFill>
                <a:latin typeface="Gill Sans MT" panose="020B0502020104020203" pitchFamily="34" charset="0"/>
              </a:rPr>
              <a:t> 效果</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AOTAutograd</a:t>
            </a:r>
            <a:r>
              <a:rPr lang="zh-CN" altLang="en-US" sz="2000" dirty="0">
                <a:solidFill>
                  <a:srgbClr val="374154"/>
                </a:solidFill>
                <a:latin typeface="Gill Sans MT" panose="020B0502020104020203" pitchFamily="34" charset="0"/>
              </a:rPr>
              <a:t> 实现方案</a:t>
            </a:r>
            <a:endParaRPr lang="en-US" altLang="zh-CN" sz="1800" dirty="0">
              <a:solidFill>
                <a:srgbClr val="374154"/>
              </a:solidFill>
              <a:latin typeface="Gill Sans MT" panose="020B0502020104020203" pitchFamily="34" charset="0"/>
            </a:endParaRPr>
          </a:p>
          <a:p>
            <a:pPr marL="457200" indent="-457200">
              <a:buFont typeface="+mj-lt"/>
              <a:buAutoNum type="arabicPeriod" startAt="4"/>
            </a:pPr>
            <a:r>
              <a:rPr lang="en-US" altLang="zh-CN" sz="2400" b="1" dirty="0">
                <a:solidFill>
                  <a:srgbClr val="374154"/>
                </a:solidFill>
                <a:latin typeface="Gill Sans MT" panose="020B0502020104020203" pitchFamily="34" charset="0"/>
              </a:rPr>
              <a:t>TorchInductor</a:t>
            </a:r>
            <a:r>
              <a:rPr lang="zh-CN" altLang="en-US" sz="2400" b="1" dirty="0">
                <a:solidFill>
                  <a:srgbClr val="374154"/>
                </a:solidFill>
                <a:latin typeface="Gill Sans MT" panose="020B0502020104020203" pitchFamily="34" charset="0"/>
              </a:rPr>
              <a:t> 新特性</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Triton</a:t>
            </a:r>
            <a:r>
              <a:rPr lang="zh-CN" altLang="en-US" sz="2000" dirty="0">
                <a:solidFill>
                  <a:srgbClr val="374154"/>
                </a:solidFill>
                <a:latin typeface="Gill Sans MT" panose="020B0502020104020203" pitchFamily="34" charset="0"/>
              </a:rPr>
              <a:t> 使用解读</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Triton</a:t>
            </a:r>
            <a:r>
              <a:rPr lang="zh-CN" altLang="en-US" sz="2000" dirty="0">
                <a:solidFill>
                  <a:srgbClr val="374154"/>
                </a:solidFill>
                <a:latin typeface="Gill Sans MT" panose="020B0502020104020203" pitchFamily="34" charset="0"/>
              </a:rPr>
              <a:t> 深度剖析</a:t>
            </a:r>
            <a:endParaRPr lang="en-US" altLang="zh-CN" sz="1800" dirty="0">
              <a:solidFill>
                <a:srgbClr val="374154"/>
              </a:solidFill>
              <a:latin typeface="Gill Sans MT" panose="020B0502020104020203" pitchFamily="34" charset="0"/>
            </a:endParaRPr>
          </a:p>
        </p:txBody>
      </p:sp>
    </p:spTree>
    <p:extLst>
      <p:ext uri="{BB962C8B-B14F-4D97-AF65-F5344CB8AC3E}">
        <p14:creationId xmlns:p14="http://schemas.microsoft.com/office/powerpoint/2010/main" val="2859959283"/>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DAD4934B-A6D5-F641-A028-A1441C365755}"/>
              </a:ext>
            </a:extLst>
          </p:cNvPr>
          <p:cNvSpPr>
            <a:spLocks noGrp="1"/>
          </p:cNvSpPr>
          <p:nvPr/>
        </p:nvSpPr>
        <p:spPr>
          <a:xfrm>
            <a:off x="616645" y="404664"/>
            <a:ext cx="10963473" cy="589190"/>
          </a:xfrm>
          <a:prstGeom prst="rect">
            <a:avLst/>
          </a:prstGeom>
          <a:noFill/>
        </p:spPr>
        <p:txBody>
          <a:bodyPr/>
          <a:lstStyle>
            <a:lvl1pPr algn="l" rtl="0" eaLnBrk="1" fontAlgn="base" hangingPunct="1">
              <a:spcBef>
                <a:spcPct val="0"/>
              </a:spcBef>
              <a:spcAft>
                <a:spcPct val="0"/>
              </a:spcAft>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a:lstStyle>
          <a:p>
            <a:r>
              <a:rPr lang="en-US" altLang="zh-CN" b="0" dirty="0">
                <a:solidFill>
                  <a:srgbClr val="FFC000"/>
                </a:solidFill>
                <a:latin typeface="Futura Medium" panose="020B0602020204020303" pitchFamily="34" charset="-79"/>
                <a:cs typeface="Futura Medium" panose="020B0602020204020303" pitchFamily="34" charset="-79"/>
                <a:sym typeface="Huawei Sans" panose="020C0503030203020204" pitchFamily="34" charset="0"/>
              </a:rPr>
              <a:t>Talk Overview</a:t>
            </a:r>
            <a:endParaRPr kumimoji="1" lang="zh-CN" altLang="en-US" b="0" dirty="0">
              <a:solidFill>
                <a:srgbClr val="FFC000"/>
              </a:solidFill>
              <a:latin typeface="Futura Medium" panose="020B0602020204020303" pitchFamily="34" charset="-79"/>
              <a:cs typeface="Futura Medium" panose="020B0602020204020303" pitchFamily="34" charset="-79"/>
            </a:endParaRPr>
          </a:p>
        </p:txBody>
      </p:sp>
      <p:sp>
        <p:nvSpPr>
          <p:cNvPr id="12" name="内容占位符 2">
            <a:extLst>
              <a:ext uri="{FF2B5EF4-FFF2-40B4-BE49-F238E27FC236}">
                <a16:creationId xmlns:a16="http://schemas.microsoft.com/office/drawing/2014/main" id="{777ED92B-92FB-8C4F-8239-77690F664FFA}"/>
              </a:ext>
            </a:extLst>
          </p:cNvPr>
          <p:cNvSpPr>
            <a:spLocks noGrp="1"/>
          </p:cNvSpPr>
          <p:nvPr/>
        </p:nvSpPr>
        <p:spPr>
          <a:xfrm>
            <a:off x="616646" y="1484784"/>
            <a:ext cx="5265712" cy="4453728"/>
          </a:xfrm>
          <a:prstGeom prst="rect">
            <a:avLst/>
          </a:prstGeom>
          <a:noFill/>
        </p:spPr>
        <p:txBody>
          <a:bodyPr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a:pPr>
            <a:r>
              <a:rPr lang="en-US" altLang="zh-CN" sz="2400" b="1" dirty="0">
                <a:solidFill>
                  <a:srgbClr val="374154"/>
                </a:solidFill>
                <a:latin typeface="Gill Sans MT" panose="020B0502020104020203" pitchFamily="34" charset="0"/>
              </a:rPr>
              <a:t>AOTAutograd</a:t>
            </a:r>
            <a:r>
              <a:rPr lang="zh-CN" altLang="en-US" sz="2400" b="1" dirty="0">
                <a:solidFill>
                  <a:srgbClr val="374154"/>
                </a:solidFill>
                <a:latin typeface="Gill Sans MT" panose="020B0502020104020203" pitchFamily="34" charset="0"/>
              </a:rPr>
              <a:t> 解读</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AOTAutograd</a:t>
            </a:r>
            <a:r>
              <a:rPr lang="zh-CN" altLang="en-US" sz="2000" dirty="0">
                <a:solidFill>
                  <a:srgbClr val="374154"/>
                </a:solidFill>
                <a:latin typeface="Gill Sans MT" panose="020B0502020104020203" pitchFamily="34" charset="0"/>
              </a:rPr>
              <a:t> 实现方案</a:t>
            </a:r>
            <a:endParaRPr lang="en-US" altLang="zh-CN" sz="18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AOTAutograd</a:t>
            </a:r>
            <a:r>
              <a:rPr lang="zh-CN" altLang="en-US" sz="2000" dirty="0">
                <a:solidFill>
                  <a:srgbClr val="374154"/>
                </a:solidFill>
                <a:latin typeface="Gill Sans MT" panose="020B0502020104020203" pitchFamily="34" charset="0"/>
              </a:rPr>
              <a:t> 效果</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Torch</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dispatch</a:t>
            </a:r>
            <a:r>
              <a:rPr lang="zh-CN" altLang="en-US" sz="2000" dirty="0">
                <a:solidFill>
                  <a:srgbClr val="374154"/>
                </a:solidFill>
                <a:latin typeface="Gill Sans MT" panose="020B0502020104020203" pitchFamily="34" charset="0"/>
              </a:rPr>
              <a:t> 机制和原理</a:t>
            </a:r>
            <a:endParaRPr lang="en-US" altLang="zh-CN" sz="2000" dirty="0">
              <a:solidFill>
                <a:srgbClr val="374154"/>
              </a:solidFill>
              <a:latin typeface="Gill Sans MT" panose="020B0502020104020203" pitchFamily="34" charset="0"/>
            </a:endParaRPr>
          </a:p>
        </p:txBody>
      </p:sp>
    </p:spTree>
    <p:extLst>
      <p:ext uri="{BB962C8B-B14F-4D97-AF65-F5344CB8AC3E}">
        <p14:creationId xmlns:p14="http://schemas.microsoft.com/office/powerpoint/2010/main" val="2378610453"/>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A80D41-7C1C-E64A-AC6F-BF73286BCB26}"/>
              </a:ext>
            </a:extLst>
          </p:cNvPr>
          <p:cNvSpPr>
            <a:spLocks noGrp="1"/>
          </p:cNvSpPr>
          <p:nvPr>
            <p:ph type="title"/>
          </p:nvPr>
        </p:nvSpPr>
        <p:spPr/>
        <p:txBody>
          <a:bodyPr/>
          <a:lstStyle/>
          <a:p>
            <a:r>
              <a:rPr lang="en-US" altLang="zh-CN" dirty="0"/>
              <a:t>TorchDynamo</a:t>
            </a:r>
            <a:endParaRPr kumimoji="1" lang="zh-CN" altLang="en-US" dirty="0"/>
          </a:p>
        </p:txBody>
      </p:sp>
      <p:sp>
        <p:nvSpPr>
          <p:cNvPr id="4" name="内容占位符 3">
            <a:extLst>
              <a:ext uri="{FF2B5EF4-FFF2-40B4-BE49-F238E27FC236}">
                <a16:creationId xmlns:a16="http://schemas.microsoft.com/office/drawing/2014/main" id="{4402B541-149B-5946-ACB5-BE482BFE63C1}"/>
              </a:ext>
            </a:extLst>
          </p:cNvPr>
          <p:cNvSpPr>
            <a:spLocks noGrp="1"/>
          </p:cNvSpPr>
          <p:nvPr>
            <p:ph sz="half" idx="1"/>
          </p:nvPr>
        </p:nvSpPr>
        <p:spPr/>
        <p:txBody>
          <a:bodyPr/>
          <a:lstStyle/>
          <a:p>
            <a:pPr>
              <a:lnSpc>
                <a:spcPct val="150000"/>
              </a:lnSpc>
            </a:pPr>
            <a:r>
              <a:rPr lang="en-US" altLang="zh-CN" dirty="0">
                <a:latin typeface="Gill Sans MT" panose="020B0502020104020203" pitchFamily="34" charset="0"/>
              </a:rPr>
              <a:t>TorchDynamo hooks into the frame evaluation API in CPython to dynamically modify Python bytecode right before it is executed. </a:t>
            </a:r>
          </a:p>
          <a:p>
            <a:pPr>
              <a:lnSpc>
                <a:spcPct val="150000"/>
              </a:lnSpc>
            </a:pPr>
            <a:r>
              <a:rPr lang="en-US" altLang="zh-CN" dirty="0">
                <a:latin typeface="Gill Sans MT" panose="020B0502020104020203" pitchFamily="34" charset="0"/>
              </a:rPr>
              <a:t>It rewrites Python bytecode in order to extract sequences of PyTorch operations into an </a:t>
            </a:r>
            <a:r>
              <a:rPr lang="en-US" altLang="zh-CN" dirty="0">
                <a:latin typeface="Gill Sans MT" panose="020B0502020104020203" pitchFamily="34" charset="0"/>
                <a:hlinkClick r:id="rId2"/>
              </a:rPr>
              <a:t>FX Graph</a:t>
            </a:r>
            <a:r>
              <a:rPr lang="en-US" altLang="zh-CN" dirty="0">
                <a:latin typeface="Gill Sans MT" panose="020B0502020104020203" pitchFamily="34" charset="0"/>
              </a:rPr>
              <a:t> which is then just-in-time compiled with an ensemble of different backends and autotuning.</a:t>
            </a:r>
            <a:endParaRPr lang="zh-CN" altLang="en-US" dirty="0">
              <a:latin typeface="Gill Sans MT" panose="020B0502020104020203" pitchFamily="34" charset="0"/>
            </a:endParaRPr>
          </a:p>
        </p:txBody>
      </p:sp>
    </p:spTree>
    <p:extLst>
      <p:ext uri="{BB962C8B-B14F-4D97-AF65-F5344CB8AC3E}">
        <p14:creationId xmlns:p14="http://schemas.microsoft.com/office/powerpoint/2010/main" val="32529769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7124DF-B142-794B-B8F1-E5C695CB0457}"/>
              </a:ext>
            </a:extLst>
          </p:cNvPr>
          <p:cNvSpPr>
            <a:spLocks noGrp="1"/>
          </p:cNvSpPr>
          <p:nvPr>
            <p:ph type="title"/>
          </p:nvPr>
        </p:nvSpPr>
        <p:spPr/>
        <p:txBody>
          <a:bodyPr/>
          <a:lstStyle/>
          <a:p>
            <a:r>
              <a:rPr lang="en-US" altLang="zh-CN" dirty="0">
                <a:latin typeface="Futura Medium" panose="020B0602020204020303" pitchFamily="34" charset="-79"/>
                <a:cs typeface="Futura Medium" panose="020B0602020204020303" pitchFamily="34" charset="-79"/>
              </a:rPr>
              <a:t>Adding Training in TorchDynamo</a:t>
            </a:r>
            <a:endParaRPr kumimoji="1" lang="zh-CN" altLang="en-US" dirty="0">
              <a:latin typeface="Futura Medium" panose="020B0602020204020303" pitchFamily="34" charset="-79"/>
              <a:cs typeface="Futura Medium" panose="020B0602020204020303" pitchFamily="34" charset="-79"/>
            </a:endParaRPr>
          </a:p>
        </p:txBody>
      </p:sp>
      <p:sp>
        <p:nvSpPr>
          <p:cNvPr id="5" name="内容占位符 4">
            <a:extLst>
              <a:ext uri="{FF2B5EF4-FFF2-40B4-BE49-F238E27FC236}">
                <a16:creationId xmlns:a16="http://schemas.microsoft.com/office/drawing/2014/main" id="{F74E6705-B55E-0947-AC10-19D544B3F1DD}"/>
              </a:ext>
            </a:extLst>
          </p:cNvPr>
          <p:cNvSpPr>
            <a:spLocks noGrp="1"/>
          </p:cNvSpPr>
          <p:nvPr>
            <p:ph sz="half" idx="1"/>
          </p:nvPr>
        </p:nvSpPr>
        <p:spPr/>
        <p:txBody>
          <a:bodyPr/>
          <a:lstStyle/>
          <a:p>
            <a:pPr>
              <a:lnSpc>
                <a:spcPct val="150000"/>
              </a:lnSpc>
            </a:pPr>
            <a:r>
              <a:rPr lang="en-US" altLang="zh-CN" dirty="0">
                <a:latin typeface="Gill Sans MT" panose="020B0502020104020203" pitchFamily="34" charset="0"/>
              </a:rPr>
              <a:t>Training adds challenges because the PyTorch Automatic Differentiation engine sits below the PyTorch dispatcher in C++. Therefore, the operators running in the backward pass are not directly visible to TorchDynamo at the Python level.</a:t>
            </a:r>
          </a:p>
        </p:txBody>
      </p:sp>
    </p:spTree>
    <p:extLst>
      <p:ext uri="{BB962C8B-B14F-4D97-AF65-F5344CB8AC3E}">
        <p14:creationId xmlns:p14="http://schemas.microsoft.com/office/powerpoint/2010/main" val="14788562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7124DF-B142-794B-B8F1-E5C695CB0457}"/>
              </a:ext>
            </a:extLst>
          </p:cNvPr>
          <p:cNvSpPr>
            <a:spLocks noGrp="1"/>
          </p:cNvSpPr>
          <p:nvPr>
            <p:ph type="title"/>
          </p:nvPr>
        </p:nvSpPr>
        <p:spPr/>
        <p:txBody>
          <a:bodyPr/>
          <a:lstStyle/>
          <a:p>
            <a:r>
              <a:rPr lang="en-US" altLang="zh-CN" dirty="0">
                <a:latin typeface="Futura Medium" panose="020B0602020204020303" pitchFamily="34" charset="-79"/>
                <a:cs typeface="Futura Medium" panose="020B0602020204020303" pitchFamily="34" charset="-79"/>
              </a:rPr>
              <a:t>Adding Training in TorchDynamo</a:t>
            </a:r>
            <a:endParaRPr kumimoji="1" lang="zh-CN" altLang="en-US" dirty="0">
              <a:latin typeface="Futura Medium" panose="020B0602020204020303" pitchFamily="34" charset="-79"/>
              <a:cs typeface="Futura Medium" panose="020B0602020204020303" pitchFamily="34" charset="-79"/>
            </a:endParaRPr>
          </a:p>
        </p:txBody>
      </p:sp>
      <p:sp>
        <p:nvSpPr>
          <p:cNvPr id="5" name="内容占位符 4">
            <a:extLst>
              <a:ext uri="{FF2B5EF4-FFF2-40B4-BE49-F238E27FC236}">
                <a16:creationId xmlns:a16="http://schemas.microsoft.com/office/drawing/2014/main" id="{F74E6705-B55E-0947-AC10-19D544B3F1DD}"/>
              </a:ext>
            </a:extLst>
          </p:cNvPr>
          <p:cNvSpPr>
            <a:spLocks noGrp="1"/>
          </p:cNvSpPr>
          <p:nvPr>
            <p:ph sz="half" idx="1"/>
          </p:nvPr>
        </p:nvSpPr>
        <p:spPr/>
        <p:txBody>
          <a:bodyPr/>
          <a:lstStyle/>
          <a:p>
            <a:pPr>
              <a:lnSpc>
                <a:spcPct val="150000"/>
              </a:lnSpc>
            </a:pPr>
            <a:r>
              <a:rPr lang="en-US" altLang="zh-CN" dirty="0">
                <a:latin typeface="Gill Sans MT" panose="020B0502020104020203" pitchFamily="34" charset="0"/>
              </a:rPr>
              <a:t>To support training with TorchDynamo, we need to run/optimize operations that happen in the </a:t>
            </a:r>
            <a:r>
              <a:rPr lang="en-US" altLang="zh-CN" u="sng" dirty="0">
                <a:latin typeface="Gill Sans MT" panose="020B0502020104020203" pitchFamily="34" charset="0"/>
              </a:rPr>
              <a:t>.backward() </a:t>
            </a:r>
            <a:r>
              <a:rPr lang="en-US" altLang="zh-CN" dirty="0">
                <a:latin typeface="Gill Sans MT" panose="020B0502020104020203" pitchFamily="34" charset="0"/>
              </a:rPr>
              <a:t>pass. Supporting backwards can be done in a few different ways:</a:t>
            </a:r>
          </a:p>
          <a:p>
            <a:pPr>
              <a:lnSpc>
                <a:spcPct val="150000"/>
              </a:lnSpc>
            </a:pPr>
            <a:r>
              <a:rPr lang="en-US" altLang="zh-CN" b="1" dirty="0">
                <a:latin typeface="Gill Sans MT" panose="020B0502020104020203" pitchFamily="34" charset="0"/>
              </a:rPr>
              <a:t>Eagerly</a:t>
            </a:r>
            <a:r>
              <a:rPr lang="en-US" altLang="zh-CN" dirty="0">
                <a:latin typeface="Gill Sans MT" panose="020B0502020104020203" pitchFamily="34" charset="0"/>
              </a:rPr>
              <a:t>: backends could use the dynamic autograd tape on every call, the same as eager mode.</a:t>
            </a:r>
          </a:p>
          <a:p>
            <a:pPr>
              <a:lnSpc>
                <a:spcPct val="150000"/>
              </a:lnSpc>
            </a:pPr>
            <a:r>
              <a:rPr lang="en-US" altLang="zh-CN" b="1" dirty="0">
                <a:latin typeface="Gill Sans MT" panose="020B0502020104020203" pitchFamily="34" charset="0"/>
              </a:rPr>
              <a:t>TorchScript</a:t>
            </a:r>
            <a:r>
              <a:rPr lang="en-US" altLang="zh-CN" dirty="0">
                <a:latin typeface="Gill Sans MT" panose="020B0502020104020203" pitchFamily="34" charset="0"/>
              </a:rPr>
              <a:t>: </a:t>
            </a:r>
            <a:r>
              <a:rPr lang="zh-CN" altLang="en-US" dirty="0">
                <a:latin typeface="Gill Sans MT" panose="020B0502020104020203" pitchFamily="34" charset="0"/>
              </a:rPr>
              <a:t> </a:t>
            </a:r>
            <a:r>
              <a:rPr lang="en-US" altLang="zh-CN" dirty="0">
                <a:latin typeface="Gill Sans MT" panose="020B0502020104020203" pitchFamily="34" charset="0"/>
              </a:rPr>
              <a:t>Difficult to maintain and does not support all operations.</a:t>
            </a:r>
          </a:p>
          <a:p>
            <a:pPr>
              <a:lnSpc>
                <a:spcPct val="150000"/>
              </a:lnSpc>
            </a:pPr>
            <a:r>
              <a:rPr lang="en-US" altLang="zh-CN" b="1" dirty="0">
                <a:latin typeface="Gill Sans MT" panose="020B0502020104020203" pitchFamily="34" charset="0"/>
              </a:rPr>
              <a:t>AOTAutograd</a:t>
            </a:r>
            <a:r>
              <a:rPr lang="en-US" altLang="zh-CN" dirty="0">
                <a:latin typeface="Gill Sans MT" panose="020B0502020104020203" pitchFamily="34" charset="0"/>
              </a:rPr>
              <a:t>: Records the behavior of the eager dispatcher-based autograd once at compile time. This allows it to capture everything with a simpler and more robust implementation that reuses much more of eager mode autograd. In addition, it allows us to easily make optimization decisions with visibility of both the forwards and backwards graphs.</a:t>
            </a:r>
          </a:p>
        </p:txBody>
      </p:sp>
    </p:spTree>
    <p:extLst>
      <p:ext uri="{BB962C8B-B14F-4D97-AF65-F5344CB8AC3E}">
        <p14:creationId xmlns:p14="http://schemas.microsoft.com/office/powerpoint/2010/main" val="34997422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5D13171E-8B06-6349-AE8D-E8D7FDAA0FBF}"/>
              </a:ext>
            </a:extLst>
          </p:cNvPr>
          <p:cNvSpPr>
            <a:spLocks noGrp="1"/>
          </p:cNvSpPr>
          <p:nvPr>
            <p:ph type="title"/>
          </p:nvPr>
        </p:nvSpPr>
        <p:spPr/>
        <p:txBody>
          <a:bodyPr/>
          <a:lstStyle/>
          <a:p>
            <a:r>
              <a:rPr lang="en-US" altLang="zh-CN" dirty="0"/>
              <a:t>PyTorch Compiler</a:t>
            </a:r>
            <a:r>
              <a:rPr lang="zh-CN" altLang="en-US" dirty="0"/>
              <a:t> </a:t>
            </a:r>
            <a:r>
              <a:rPr lang="en-US" altLang="zh-CN" dirty="0"/>
              <a:t>Mode</a:t>
            </a:r>
          </a:p>
        </p:txBody>
      </p:sp>
      <p:pic>
        <p:nvPicPr>
          <p:cNvPr id="6" name="图片 5">
            <a:extLst>
              <a:ext uri="{FF2B5EF4-FFF2-40B4-BE49-F238E27FC236}">
                <a16:creationId xmlns:a16="http://schemas.microsoft.com/office/drawing/2014/main" id="{ED41099A-0015-9046-A126-A5E26AA1287F}"/>
              </a:ext>
            </a:extLst>
          </p:cNvPr>
          <p:cNvPicPr>
            <a:picLocks noChangeAspect="1"/>
          </p:cNvPicPr>
          <p:nvPr/>
        </p:nvPicPr>
        <p:blipFill>
          <a:blip r:embed="rId2"/>
          <a:stretch>
            <a:fillRect/>
          </a:stretch>
        </p:blipFill>
        <p:spPr>
          <a:xfrm>
            <a:off x="2650997" y="1346200"/>
            <a:ext cx="6894767" cy="4832230"/>
          </a:xfrm>
          <a:prstGeom prst="rect">
            <a:avLst/>
          </a:prstGeom>
        </p:spPr>
      </p:pic>
    </p:spTree>
    <p:extLst>
      <p:ext uri="{BB962C8B-B14F-4D97-AF65-F5344CB8AC3E}">
        <p14:creationId xmlns:p14="http://schemas.microsoft.com/office/powerpoint/2010/main" val="22166322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A72DED-3C9B-244B-8C4E-71CA76909308}"/>
              </a:ext>
            </a:extLst>
          </p:cNvPr>
          <p:cNvSpPr>
            <a:spLocks noGrp="1"/>
          </p:cNvSpPr>
          <p:nvPr>
            <p:ph type="title"/>
          </p:nvPr>
        </p:nvSpPr>
        <p:spPr/>
        <p:txBody>
          <a:bodyPr/>
          <a:lstStyle/>
          <a:p>
            <a:r>
              <a:rPr kumimoji="1" lang="en-US" altLang="zh-CN" dirty="0">
                <a:latin typeface="Futura Medium" panose="020B0602020204020303" pitchFamily="34" charset="-79"/>
                <a:cs typeface="Futura Medium" panose="020B0602020204020303" pitchFamily="34" charset="-79"/>
              </a:rPr>
              <a:t>Speed</a:t>
            </a:r>
            <a:r>
              <a:rPr kumimoji="1" lang="zh-CN" altLang="en-US" dirty="0">
                <a:latin typeface="Futura Medium" panose="020B0602020204020303" pitchFamily="34" charset="-79"/>
                <a:cs typeface="Futura Medium" panose="020B0602020204020303" pitchFamily="34" charset="-79"/>
              </a:rPr>
              <a:t> </a:t>
            </a:r>
            <a:r>
              <a:rPr kumimoji="1" lang="en-US" altLang="zh-CN" dirty="0">
                <a:latin typeface="Futura Medium" panose="020B0602020204020303" pitchFamily="34" charset="-79"/>
                <a:cs typeface="Futura Medium" panose="020B0602020204020303" pitchFamily="34" charset="-79"/>
              </a:rPr>
              <a:t>Up</a:t>
            </a:r>
            <a:r>
              <a:rPr kumimoji="1" lang="zh-CN" altLang="en-US" dirty="0">
                <a:latin typeface="Futura Medium" panose="020B0602020204020303" pitchFamily="34" charset="-79"/>
                <a:cs typeface="Futura Medium" panose="020B0602020204020303" pitchFamily="34" charset="-79"/>
              </a:rPr>
              <a:t> </a:t>
            </a:r>
            <a:r>
              <a:rPr kumimoji="1" lang="en-US" altLang="zh-CN" dirty="0">
                <a:latin typeface="Futura Medium" panose="020B0602020204020303" pitchFamily="34" charset="-79"/>
                <a:cs typeface="Futura Medium" panose="020B0602020204020303" pitchFamily="34" charset="-79"/>
              </a:rPr>
              <a:t>During</a:t>
            </a:r>
            <a:r>
              <a:rPr kumimoji="1" lang="zh-CN" altLang="en-US" dirty="0">
                <a:latin typeface="Futura Medium" panose="020B0602020204020303" pitchFamily="34" charset="-79"/>
                <a:cs typeface="Futura Medium" panose="020B0602020204020303" pitchFamily="34" charset="-79"/>
              </a:rPr>
              <a:t> </a:t>
            </a:r>
            <a:r>
              <a:rPr kumimoji="1" lang="en-US" altLang="zh-CN" dirty="0">
                <a:latin typeface="Futura Medium" panose="020B0602020204020303" pitchFamily="34" charset="-79"/>
                <a:cs typeface="Futura Medium" panose="020B0602020204020303" pitchFamily="34" charset="-79"/>
              </a:rPr>
              <a:t>Training</a:t>
            </a:r>
            <a:endParaRPr kumimoji="1" lang="zh-CN" altLang="en-US" dirty="0">
              <a:latin typeface="Futura Medium" panose="020B0602020204020303" pitchFamily="34" charset="-79"/>
              <a:cs typeface="Futura Medium" panose="020B0602020204020303" pitchFamily="34" charset="-79"/>
            </a:endParaRPr>
          </a:p>
        </p:txBody>
      </p:sp>
      <p:sp>
        <p:nvSpPr>
          <p:cNvPr id="5" name="内容占位符 4">
            <a:extLst>
              <a:ext uri="{FF2B5EF4-FFF2-40B4-BE49-F238E27FC236}">
                <a16:creationId xmlns:a16="http://schemas.microsoft.com/office/drawing/2014/main" id="{07E0F6DE-5E0A-D44A-8AA9-DC777C220AED}"/>
              </a:ext>
            </a:extLst>
          </p:cNvPr>
          <p:cNvSpPr>
            <a:spLocks noGrp="1"/>
          </p:cNvSpPr>
          <p:nvPr>
            <p:ph sz="half" idx="1"/>
          </p:nvPr>
        </p:nvSpPr>
        <p:spPr/>
        <p:txBody>
          <a:bodyPr/>
          <a:lstStyle/>
          <a:p>
            <a:pPr>
              <a:lnSpc>
                <a:spcPct val="150000"/>
              </a:lnSpc>
            </a:pPr>
            <a:r>
              <a:rPr lang="en-US" altLang="zh-CN" sz="2400" dirty="0">
                <a:latin typeface="Gill Sans MT" panose="020B0502020104020203" pitchFamily="34" charset="0"/>
              </a:rPr>
              <a:t>Integrate</a:t>
            </a:r>
            <a:r>
              <a:rPr lang="zh-CN" altLang="en-US" sz="2400" dirty="0">
                <a:latin typeface="Gill Sans MT" panose="020B0502020104020203" pitchFamily="34" charset="0"/>
              </a:rPr>
              <a:t> </a:t>
            </a:r>
            <a:r>
              <a:rPr lang="en-US" altLang="zh-CN" sz="2400" dirty="0">
                <a:latin typeface="Gill Sans MT" panose="020B0502020104020203" pitchFamily="34" charset="0"/>
              </a:rPr>
              <a:t>again</a:t>
            </a:r>
            <a:r>
              <a:rPr lang="zh-CN" altLang="en-US" sz="2400" dirty="0">
                <a:latin typeface="Gill Sans MT" panose="020B0502020104020203" pitchFamily="34" charset="0"/>
              </a:rPr>
              <a:t> </a:t>
            </a:r>
            <a:r>
              <a:rPr lang="en-US" altLang="zh-CN" sz="2400" dirty="0">
                <a:latin typeface="Gill Sans MT" panose="020B0502020104020203" pitchFamily="34" charset="0"/>
              </a:rPr>
              <a:t>TorchScript.</a:t>
            </a:r>
          </a:p>
          <a:p>
            <a:pPr lvl="1">
              <a:lnSpc>
                <a:spcPct val="150000"/>
              </a:lnSpc>
            </a:pPr>
            <a:r>
              <a:rPr lang="en-US" altLang="zh-CN" sz="2000" dirty="0">
                <a:latin typeface="Gill Sans MT" panose="020B0502020104020203" pitchFamily="34" charset="0"/>
              </a:rPr>
              <a:t>a.</a:t>
            </a:r>
            <a:r>
              <a:rPr lang="zh-CN" altLang="en-US" sz="2000" dirty="0">
                <a:latin typeface="Gill Sans MT" panose="020B0502020104020203" pitchFamily="34" charset="0"/>
              </a:rPr>
              <a:t> </a:t>
            </a:r>
            <a:r>
              <a:rPr lang="en-US" altLang="zh-CN" sz="2000" dirty="0">
                <a:latin typeface="Gill Sans MT" panose="020B0502020104020203" pitchFamily="34" charset="0"/>
              </a:rPr>
              <a:t>How</a:t>
            </a:r>
            <a:r>
              <a:rPr lang="zh-CN" altLang="en-US" sz="2000" dirty="0">
                <a:latin typeface="Gill Sans MT" panose="020B0502020104020203" pitchFamily="34" charset="0"/>
              </a:rPr>
              <a:t> </a:t>
            </a:r>
            <a:r>
              <a:rPr lang="en-US" altLang="zh-CN" sz="2000" dirty="0">
                <a:latin typeface="Gill Sans MT" panose="020B0502020104020203" pitchFamily="34" charset="0"/>
              </a:rPr>
              <a:t>do</a:t>
            </a:r>
            <a:r>
              <a:rPr lang="zh-CN" altLang="en-US" sz="2000" dirty="0">
                <a:latin typeface="Gill Sans MT" panose="020B0502020104020203" pitchFamily="34" charset="0"/>
              </a:rPr>
              <a:t> </a:t>
            </a:r>
            <a:r>
              <a:rPr lang="en-US" altLang="zh-CN" sz="2000" dirty="0">
                <a:latin typeface="Gill Sans MT" panose="020B0502020104020203" pitchFamily="34" charset="0"/>
              </a:rPr>
              <a:t>you</a:t>
            </a:r>
            <a:r>
              <a:rPr lang="zh-CN" altLang="en-US" sz="2000" dirty="0">
                <a:latin typeface="Gill Sans MT" panose="020B0502020104020203" pitchFamily="34" charset="0"/>
              </a:rPr>
              <a:t> </a:t>
            </a:r>
            <a:r>
              <a:rPr lang="en-US" altLang="zh-CN" sz="2000" dirty="0">
                <a:latin typeface="Gill Sans MT" panose="020B0502020104020203" pitchFamily="34" charset="0"/>
              </a:rPr>
              <a:t>access</a:t>
            </a:r>
            <a:r>
              <a:rPr lang="zh-CN" altLang="en-US" sz="2000" dirty="0">
                <a:latin typeface="Gill Sans MT" panose="020B0502020104020203" pitchFamily="34" charset="0"/>
              </a:rPr>
              <a:t> </a:t>
            </a:r>
            <a:r>
              <a:rPr lang="en-US" altLang="zh-CN" sz="2000" dirty="0">
                <a:latin typeface="Gill Sans MT" panose="020B0502020104020203" pitchFamily="34" charset="0"/>
              </a:rPr>
              <a:t>the</a:t>
            </a:r>
            <a:r>
              <a:rPr lang="zh-CN" altLang="en-US" sz="2000" dirty="0">
                <a:latin typeface="Gill Sans MT" panose="020B0502020104020203" pitchFamily="34" charset="0"/>
              </a:rPr>
              <a:t> </a:t>
            </a:r>
            <a:r>
              <a:rPr lang="en-US" altLang="zh-CN" sz="2000" dirty="0">
                <a:latin typeface="Gill Sans MT" panose="020B0502020104020203" pitchFamily="34" charset="0"/>
              </a:rPr>
              <a:t>backwards</a:t>
            </a:r>
            <a:r>
              <a:rPr lang="zh-CN" altLang="en-US" sz="2000" dirty="0">
                <a:latin typeface="Gill Sans MT" panose="020B0502020104020203" pitchFamily="34" charset="0"/>
              </a:rPr>
              <a:t> </a:t>
            </a:r>
            <a:r>
              <a:rPr lang="en-US" altLang="zh-CN" sz="2000" dirty="0">
                <a:latin typeface="Gill Sans MT" panose="020B0502020104020203" pitchFamily="34" charset="0"/>
              </a:rPr>
              <a:t>pass?</a:t>
            </a:r>
          </a:p>
          <a:p>
            <a:pPr>
              <a:lnSpc>
                <a:spcPct val="150000"/>
              </a:lnSpc>
            </a:pPr>
            <a:r>
              <a:rPr lang="en-US" altLang="zh-CN" sz="2400" dirty="0">
                <a:latin typeface="Gill Sans MT" panose="020B0502020104020203" pitchFamily="34" charset="0"/>
              </a:rPr>
              <a:t>Using</a:t>
            </a:r>
            <a:r>
              <a:rPr lang="zh-CN" altLang="en-US" sz="2400" dirty="0">
                <a:latin typeface="Gill Sans MT" panose="020B0502020104020203" pitchFamily="34" charset="0"/>
              </a:rPr>
              <a:t> </a:t>
            </a:r>
            <a:r>
              <a:rPr lang="en-US" altLang="zh-CN" sz="2400" dirty="0">
                <a:latin typeface="Gill Sans MT" panose="020B0502020104020203" pitchFamily="34" charset="0"/>
              </a:rPr>
              <a:t>Symbolic</a:t>
            </a:r>
            <a:r>
              <a:rPr lang="zh-CN" altLang="en-US" sz="2400" dirty="0">
                <a:latin typeface="Gill Sans MT" panose="020B0502020104020203" pitchFamily="34" charset="0"/>
              </a:rPr>
              <a:t> </a:t>
            </a:r>
            <a:r>
              <a:rPr lang="en-US" altLang="zh-CN" sz="2400" dirty="0">
                <a:latin typeface="Gill Sans MT" panose="020B0502020104020203" pitchFamily="34" charset="0"/>
              </a:rPr>
              <a:t>Script</a:t>
            </a:r>
          </a:p>
          <a:p>
            <a:pPr lvl="1">
              <a:lnSpc>
                <a:spcPct val="150000"/>
              </a:lnSpc>
            </a:pPr>
            <a:r>
              <a:rPr lang="en-US" altLang="zh-CN" sz="2000" dirty="0">
                <a:latin typeface="Gill Sans MT" panose="020B0502020104020203" pitchFamily="34" charset="0"/>
              </a:rPr>
              <a:t>a.</a:t>
            </a:r>
            <a:r>
              <a:rPr lang="zh-CN" altLang="en-US" sz="2000" dirty="0">
                <a:latin typeface="Gill Sans MT" panose="020B0502020104020203" pitchFamily="34" charset="0"/>
              </a:rPr>
              <a:t> </a:t>
            </a:r>
            <a:r>
              <a:rPr lang="en-US" altLang="zh-CN" sz="2000" dirty="0">
                <a:latin typeface="Gill Sans MT" panose="020B0502020104020203" pitchFamily="34" charset="0"/>
              </a:rPr>
              <a:t>That</a:t>
            </a:r>
            <a:r>
              <a:rPr lang="zh-CN" altLang="en-US" sz="2000" dirty="0">
                <a:latin typeface="Gill Sans MT" panose="020B0502020104020203" pitchFamily="34" charset="0"/>
              </a:rPr>
              <a:t> </a:t>
            </a:r>
            <a:r>
              <a:rPr lang="en-US" altLang="zh-CN" sz="2000" dirty="0">
                <a:latin typeface="Gill Sans MT" panose="020B0502020104020203" pitchFamily="34" charset="0"/>
              </a:rPr>
              <a:t>Does</a:t>
            </a:r>
            <a:r>
              <a:rPr lang="zh-CN" altLang="en-US" sz="2000" dirty="0">
                <a:latin typeface="Gill Sans MT" panose="020B0502020104020203" pitchFamily="34" charset="0"/>
              </a:rPr>
              <a:t> </a:t>
            </a:r>
            <a:r>
              <a:rPr lang="en-US" altLang="zh-CN" sz="2000" dirty="0">
                <a:latin typeface="Gill Sans MT" panose="020B0502020104020203" pitchFamily="34" charset="0"/>
              </a:rPr>
              <a:t>not</a:t>
            </a:r>
            <a:r>
              <a:rPr lang="zh-CN" altLang="en-US" sz="2000" dirty="0">
                <a:latin typeface="Gill Sans MT" panose="020B0502020104020203" pitchFamily="34" charset="0"/>
              </a:rPr>
              <a:t> </a:t>
            </a:r>
            <a:r>
              <a:rPr lang="en-US" altLang="zh-CN" sz="2000" dirty="0">
                <a:latin typeface="Gill Sans MT" panose="020B0502020104020203" pitchFamily="34" charset="0"/>
              </a:rPr>
              <a:t>have</a:t>
            </a:r>
            <a:r>
              <a:rPr lang="zh-CN" altLang="en-US" sz="2000" dirty="0">
                <a:latin typeface="Gill Sans MT" panose="020B0502020104020203" pitchFamily="34" charset="0"/>
              </a:rPr>
              <a:t> </a:t>
            </a:r>
            <a:r>
              <a:rPr lang="en-US" altLang="zh-CN" sz="2000" dirty="0">
                <a:latin typeface="Gill Sans MT" panose="020B0502020104020203" pitchFamily="34" charset="0"/>
              </a:rPr>
              <a:t>full</a:t>
            </a:r>
            <a:r>
              <a:rPr lang="zh-CN" altLang="en-US" sz="2000" dirty="0">
                <a:latin typeface="Gill Sans MT" panose="020B0502020104020203" pitchFamily="34" charset="0"/>
              </a:rPr>
              <a:t> </a:t>
            </a:r>
            <a:r>
              <a:rPr lang="en-US" altLang="zh-CN" sz="2000" dirty="0">
                <a:latin typeface="Gill Sans MT" panose="020B0502020104020203" pitchFamily="34" charset="0"/>
              </a:rPr>
              <a:t>coverage.</a:t>
            </a:r>
            <a:r>
              <a:rPr lang="zh-CN" altLang="en-US" sz="2000" dirty="0">
                <a:latin typeface="Gill Sans MT" panose="020B0502020104020203" pitchFamily="34" charset="0"/>
              </a:rPr>
              <a:t> </a:t>
            </a:r>
            <a:r>
              <a:rPr lang="en-US" altLang="zh-CN" sz="2000" dirty="0">
                <a:latin typeface="Gill Sans MT" panose="020B0502020104020203" pitchFamily="34" charset="0"/>
              </a:rPr>
              <a:t>cannot</a:t>
            </a:r>
            <a:r>
              <a:rPr lang="zh-CN" altLang="en-US" sz="2000" dirty="0">
                <a:latin typeface="Gill Sans MT" panose="020B0502020104020203" pitchFamily="34" charset="0"/>
              </a:rPr>
              <a:t> </a:t>
            </a:r>
            <a:r>
              <a:rPr lang="en-US" altLang="zh-CN" sz="2000" dirty="0">
                <a:latin typeface="Gill Sans MT" panose="020B0502020104020203" pitchFamily="34" charset="0"/>
              </a:rPr>
              <a:t>capture</a:t>
            </a:r>
            <a:r>
              <a:rPr lang="zh-CN" altLang="en-US" sz="2000" dirty="0">
                <a:latin typeface="Gill Sans MT" panose="020B0502020104020203" pitchFamily="34" charset="0"/>
              </a:rPr>
              <a:t> </a:t>
            </a:r>
            <a:r>
              <a:rPr lang="en-US" altLang="zh-CN" sz="2000" dirty="0">
                <a:latin typeface="Gill Sans MT" panose="020B0502020104020203" pitchFamily="34" charset="0"/>
              </a:rPr>
              <a:t>other</a:t>
            </a:r>
            <a:r>
              <a:rPr lang="zh-CN" altLang="en-US" sz="2000" dirty="0">
                <a:latin typeface="Gill Sans MT" panose="020B0502020104020203" pitchFamily="34" charset="0"/>
              </a:rPr>
              <a:t> </a:t>
            </a:r>
            <a:r>
              <a:rPr lang="en-US" altLang="zh-CN" sz="2000" dirty="0">
                <a:latin typeface="Gill Sans MT" panose="020B0502020104020203" pitchFamily="34" charset="0"/>
              </a:rPr>
              <a:t>transforms</a:t>
            </a:r>
            <a:r>
              <a:rPr lang="zh-CN" altLang="en-US" sz="2000" dirty="0">
                <a:latin typeface="Gill Sans MT" panose="020B0502020104020203" pitchFamily="34" charset="0"/>
              </a:rPr>
              <a:t> </a:t>
            </a:r>
            <a:r>
              <a:rPr lang="en-US" altLang="zh-CN" sz="2000" dirty="0">
                <a:latin typeface="Gill Sans MT" panose="020B0502020104020203" pitchFamily="34" charset="0"/>
              </a:rPr>
              <a:t>like</a:t>
            </a:r>
            <a:r>
              <a:rPr lang="zh-CN" altLang="en-US" sz="2000" dirty="0">
                <a:latin typeface="Gill Sans MT" panose="020B0502020104020203" pitchFamily="34" charset="0"/>
              </a:rPr>
              <a:t> </a:t>
            </a:r>
            <a:r>
              <a:rPr lang="en-US" altLang="zh-CN" sz="2000" dirty="0" err="1">
                <a:latin typeface="Gill Sans MT" panose="020B0502020104020203" pitchFamily="34" charset="0"/>
              </a:rPr>
              <a:t>vmap</a:t>
            </a:r>
            <a:r>
              <a:rPr lang="en-US" altLang="zh-CN" sz="2000" dirty="0">
                <a:latin typeface="Gill Sans MT" panose="020B0502020104020203" pitchFamily="34" charset="0"/>
              </a:rPr>
              <a:t>.</a:t>
            </a:r>
          </a:p>
          <a:p>
            <a:pPr>
              <a:lnSpc>
                <a:spcPct val="150000"/>
              </a:lnSpc>
            </a:pPr>
            <a:r>
              <a:rPr lang="en-US" altLang="zh-CN" sz="2400" dirty="0">
                <a:latin typeface="Gill Sans MT" panose="020B0502020104020203" pitchFamily="34" charset="0"/>
              </a:rPr>
              <a:t>Using</a:t>
            </a:r>
            <a:r>
              <a:rPr lang="zh-CN" altLang="en-US" sz="2400" dirty="0">
                <a:latin typeface="Gill Sans MT" panose="020B0502020104020203" pitchFamily="34" charset="0"/>
              </a:rPr>
              <a:t> </a:t>
            </a:r>
            <a:r>
              <a:rPr lang="en-US" altLang="zh-CN" sz="2400" dirty="0">
                <a:latin typeface="Gill Sans MT" panose="020B0502020104020203" pitchFamily="34" charset="0"/>
              </a:rPr>
              <a:t>LazyTensor</a:t>
            </a:r>
          </a:p>
          <a:p>
            <a:pPr lvl="1">
              <a:lnSpc>
                <a:spcPct val="150000"/>
              </a:lnSpc>
            </a:pPr>
            <a:r>
              <a:rPr lang="en-US" altLang="zh-CN" sz="2000" dirty="0">
                <a:latin typeface="Gill Sans MT" panose="020B0502020104020203" pitchFamily="34" charset="0"/>
              </a:rPr>
              <a:t>a.</a:t>
            </a:r>
            <a:r>
              <a:rPr lang="zh-CN" altLang="en-US" sz="2000" dirty="0">
                <a:latin typeface="Gill Sans MT" panose="020B0502020104020203" pitchFamily="34" charset="0"/>
              </a:rPr>
              <a:t> </a:t>
            </a:r>
            <a:r>
              <a:rPr lang="en-US" altLang="zh-CN" sz="2000" dirty="0">
                <a:latin typeface="Gill Sans MT" panose="020B0502020104020203" pitchFamily="34" charset="0"/>
              </a:rPr>
              <a:t>Not</a:t>
            </a:r>
            <a:r>
              <a:rPr lang="zh-CN" altLang="en-US" sz="2000" dirty="0">
                <a:latin typeface="Gill Sans MT" panose="020B0502020104020203" pitchFamily="34" charset="0"/>
              </a:rPr>
              <a:t> </a:t>
            </a:r>
            <a:r>
              <a:rPr lang="en-US" altLang="zh-CN" sz="2000" dirty="0">
                <a:latin typeface="Gill Sans MT" panose="020B0502020104020203" pitchFamily="34" charset="0"/>
              </a:rPr>
              <a:t>a</a:t>
            </a:r>
            <a:r>
              <a:rPr lang="zh-CN" altLang="en-US" sz="2000" dirty="0">
                <a:latin typeface="Gill Sans MT" panose="020B0502020104020203" pitchFamily="34" charset="0"/>
              </a:rPr>
              <a:t> </a:t>
            </a:r>
            <a:r>
              <a:rPr lang="en-US" altLang="zh-CN" sz="2000" dirty="0">
                <a:latin typeface="Gill Sans MT" panose="020B0502020104020203" pitchFamily="34" charset="0"/>
              </a:rPr>
              <a:t>particularly</a:t>
            </a:r>
            <a:r>
              <a:rPr lang="zh-CN" altLang="en-US" sz="2000" dirty="0">
                <a:latin typeface="Gill Sans MT" panose="020B0502020104020203" pitchFamily="34" charset="0"/>
              </a:rPr>
              <a:t> </a:t>
            </a:r>
            <a:r>
              <a:rPr lang="en-US" altLang="zh-CN" sz="2000" dirty="0">
                <a:latin typeface="Gill Sans MT" panose="020B0502020104020203" pitchFamily="34" charset="0"/>
              </a:rPr>
              <a:t>hackable</a:t>
            </a:r>
            <a:r>
              <a:rPr lang="zh-CN" altLang="en-US" sz="2000" dirty="0">
                <a:latin typeface="Gill Sans MT" panose="020B0502020104020203" pitchFamily="34" charset="0"/>
              </a:rPr>
              <a:t> </a:t>
            </a:r>
            <a:r>
              <a:rPr lang="en-US" altLang="zh-CN" sz="2000" dirty="0">
                <a:latin typeface="Gill Sans MT" panose="020B0502020104020203" pitchFamily="34" charset="0"/>
              </a:rPr>
              <a:t>API.</a:t>
            </a:r>
          </a:p>
          <a:p>
            <a:pPr>
              <a:lnSpc>
                <a:spcPct val="150000"/>
              </a:lnSpc>
            </a:pPr>
            <a:r>
              <a:rPr lang="en-US" altLang="zh-CN" sz="2400" dirty="0">
                <a:latin typeface="Gill Sans MT" panose="020B0502020104020203" pitchFamily="34" charset="0"/>
              </a:rPr>
              <a:t>Write</a:t>
            </a:r>
            <a:r>
              <a:rPr lang="zh-CN" altLang="en-US" sz="2400" dirty="0">
                <a:latin typeface="Gill Sans MT" panose="020B0502020104020203" pitchFamily="34" charset="0"/>
              </a:rPr>
              <a:t> </a:t>
            </a:r>
            <a:r>
              <a:rPr lang="en-US" altLang="zh-CN" sz="2400" dirty="0">
                <a:latin typeface="Gill Sans MT" panose="020B0502020104020203" pitchFamily="34" charset="0"/>
              </a:rPr>
              <a:t>your</a:t>
            </a:r>
            <a:r>
              <a:rPr lang="zh-CN" altLang="en-US" sz="2400" dirty="0">
                <a:latin typeface="Gill Sans MT" panose="020B0502020104020203" pitchFamily="34" charset="0"/>
              </a:rPr>
              <a:t> </a:t>
            </a:r>
            <a:r>
              <a:rPr lang="en-US" altLang="zh-CN" sz="2400" dirty="0">
                <a:latin typeface="Gill Sans MT" panose="020B0502020104020203" pitchFamily="34" charset="0"/>
              </a:rPr>
              <a:t>own</a:t>
            </a:r>
            <a:r>
              <a:rPr lang="zh-CN" altLang="en-US" sz="2400" dirty="0">
                <a:latin typeface="Gill Sans MT" panose="020B0502020104020203" pitchFamily="34" charset="0"/>
              </a:rPr>
              <a:t> </a:t>
            </a:r>
            <a:r>
              <a:rPr lang="en-US" altLang="zh-CN" sz="2400" dirty="0">
                <a:latin typeface="Gill Sans MT" panose="020B0502020104020203" pitchFamily="34" charset="0"/>
              </a:rPr>
              <a:t>auto</a:t>
            </a:r>
            <a:r>
              <a:rPr lang="zh-CN" altLang="en-US" sz="2400" dirty="0">
                <a:latin typeface="Gill Sans MT" panose="020B0502020104020203" pitchFamily="34" charset="0"/>
              </a:rPr>
              <a:t> </a:t>
            </a:r>
            <a:r>
              <a:rPr lang="en-US" altLang="zh-CN" sz="2400" dirty="0">
                <a:latin typeface="Gill Sans MT" panose="020B0502020104020203" pitchFamily="34" charset="0"/>
              </a:rPr>
              <a:t>diff.</a:t>
            </a:r>
          </a:p>
          <a:p>
            <a:pPr lvl="1">
              <a:lnSpc>
                <a:spcPct val="150000"/>
              </a:lnSpc>
            </a:pPr>
            <a:r>
              <a:rPr lang="en-US" altLang="zh-CN" sz="2000" dirty="0">
                <a:latin typeface="Gill Sans MT" panose="020B0502020104020203" pitchFamily="34" charset="0"/>
              </a:rPr>
              <a:t>a.</a:t>
            </a:r>
            <a:r>
              <a:rPr lang="zh-CN" altLang="en-US" sz="2000" dirty="0">
                <a:latin typeface="Gill Sans MT" panose="020B0502020104020203" pitchFamily="34" charset="0"/>
              </a:rPr>
              <a:t> </a:t>
            </a:r>
            <a:r>
              <a:rPr lang="en-US" altLang="zh-CN" sz="2000" dirty="0">
                <a:latin typeface="Gill Sans MT" panose="020B0502020104020203" pitchFamily="34" charset="0"/>
              </a:rPr>
              <a:t>A</a:t>
            </a:r>
            <a:r>
              <a:rPr lang="zh-CN" altLang="en-US" sz="2000" dirty="0">
                <a:latin typeface="Gill Sans MT" panose="020B0502020104020203" pitchFamily="34" charset="0"/>
              </a:rPr>
              <a:t> </a:t>
            </a:r>
            <a:r>
              <a:rPr lang="en-US" altLang="zh-CN" sz="2000" dirty="0">
                <a:latin typeface="Gill Sans MT" panose="020B0502020104020203" pitchFamily="34" charset="0"/>
              </a:rPr>
              <a:t>lot</a:t>
            </a:r>
            <a:r>
              <a:rPr lang="zh-CN" altLang="en-US" sz="2000" dirty="0">
                <a:latin typeface="Gill Sans MT" panose="020B0502020104020203" pitchFamily="34" charset="0"/>
              </a:rPr>
              <a:t> </a:t>
            </a:r>
            <a:r>
              <a:rPr lang="en-US" altLang="zh-CN" sz="2000" dirty="0">
                <a:latin typeface="Gill Sans MT" panose="020B0502020104020203" pitchFamily="34" charset="0"/>
              </a:rPr>
              <a:t>of</a:t>
            </a:r>
            <a:r>
              <a:rPr lang="zh-CN" altLang="en-US" sz="2000" dirty="0">
                <a:latin typeface="Gill Sans MT" panose="020B0502020104020203" pitchFamily="34" charset="0"/>
              </a:rPr>
              <a:t> </a:t>
            </a:r>
            <a:r>
              <a:rPr lang="en-US" altLang="zh-CN" sz="2000" dirty="0">
                <a:latin typeface="Gill Sans MT" panose="020B0502020104020203" pitchFamily="34" charset="0"/>
              </a:rPr>
              <a:t>work…</a:t>
            </a:r>
            <a:endParaRPr lang="zh-CN" altLang="en-US" sz="2000" dirty="0">
              <a:latin typeface="Gill Sans MT" panose="020B0502020104020203" pitchFamily="34" charset="0"/>
            </a:endParaRPr>
          </a:p>
        </p:txBody>
      </p:sp>
    </p:spTree>
    <p:extLst>
      <p:ext uri="{BB962C8B-B14F-4D97-AF65-F5344CB8AC3E}">
        <p14:creationId xmlns:p14="http://schemas.microsoft.com/office/powerpoint/2010/main" val="23604672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DEE572-92FA-B54C-ACE9-A849EE7B3EA4}"/>
              </a:ext>
            </a:extLst>
          </p:cNvPr>
          <p:cNvSpPr>
            <a:spLocks noGrp="1"/>
          </p:cNvSpPr>
          <p:nvPr>
            <p:ph type="title"/>
          </p:nvPr>
        </p:nvSpPr>
        <p:spPr/>
        <p:txBody>
          <a:bodyPr/>
          <a:lstStyle/>
          <a:p>
            <a:r>
              <a:rPr lang="en-US" altLang="zh-CN" dirty="0">
                <a:latin typeface="Futura Medium" panose="020B0602020204020303" pitchFamily="34" charset="-79"/>
                <a:cs typeface="Futura Medium" panose="020B0602020204020303" pitchFamily="34" charset="-79"/>
              </a:rPr>
              <a:t>AOTAutograd</a:t>
            </a:r>
            <a:endParaRPr kumimoji="1" lang="zh-CN" altLang="en-US" dirty="0">
              <a:latin typeface="Futura Medium" panose="020B0602020204020303" pitchFamily="34" charset="-79"/>
              <a:cs typeface="Futura Medium" panose="020B0602020204020303" pitchFamily="34" charset="-79"/>
            </a:endParaRPr>
          </a:p>
        </p:txBody>
      </p:sp>
      <p:sp>
        <p:nvSpPr>
          <p:cNvPr id="5" name="内容占位符 4">
            <a:extLst>
              <a:ext uri="{FF2B5EF4-FFF2-40B4-BE49-F238E27FC236}">
                <a16:creationId xmlns:a16="http://schemas.microsoft.com/office/drawing/2014/main" id="{44C2ECEB-E602-5340-A199-9916E3C79543}"/>
              </a:ext>
            </a:extLst>
          </p:cNvPr>
          <p:cNvSpPr>
            <a:spLocks noGrp="1"/>
          </p:cNvSpPr>
          <p:nvPr>
            <p:ph sz="half" idx="1"/>
          </p:nvPr>
        </p:nvSpPr>
        <p:spPr/>
        <p:txBody>
          <a:bodyPr/>
          <a:lstStyle/>
          <a:p>
            <a:pPr marL="457200" indent="-457200">
              <a:lnSpc>
                <a:spcPct val="150000"/>
              </a:lnSpc>
              <a:buFont typeface="+mj-lt"/>
              <a:buAutoNum type="arabicPeriod"/>
            </a:pPr>
            <a:r>
              <a:rPr lang="en-US" altLang="zh-CN" dirty="0">
                <a:latin typeface="Gill Sans MT" panose="020B0502020104020203" pitchFamily="34" charset="0"/>
              </a:rPr>
              <a:t>Use</a:t>
            </a:r>
            <a:r>
              <a:rPr lang="zh-CN" altLang="en-US" dirty="0">
                <a:latin typeface="Gill Sans MT" panose="020B0502020104020203" pitchFamily="34" charset="0"/>
              </a:rPr>
              <a:t> </a:t>
            </a:r>
            <a:r>
              <a:rPr lang="en-US" altLang="zh-CN" dirty="0">
                <a:latin typeface="Gill Sans MT" panose="020B0502020104020203" pitchFamily="34" charset="0"/>
              </a:rPr>
              <a:t>whatever</a:t>
            </a:r>
            <a:r>
              <a:rPr lang="zh-CN" altLang="en-US" dirty="0">
                <a:latin typeface="Gill Sans MT" panose="020B0502020104020203" pitchFamily="34" charset="0"/>
              </a:rPr>
              <a:t> </a:t>
            </a:r>
            <a:r>
              <a:rPr lang="en-US" altLang="zh-CN" dirty="0">
                <a:latin typeface="Gill Sans MT" panose="020B0502020104020203" pitchFamily="34" charset="0"/>
              </a:rPr>
              <a:t>compiler</a:t>
            </a:r>
            <a:r>
              <a:rPr lang="zh-CN" altLang="en-US" dirty="0">
                <a:latin typeface="Gill Sans MT" panose="020B0502020104020203" pitchFamily="34" charset="0"/>
              </a:rPr>
              <a:t> </a:t>
            </a:r>
            <a:r>
              <a:rPr lang="en-US" altLang="zh-CN" dirty="0">
                <a:latin typeface="Gill Sans MT" panose="020B0502020104020203" pitchFamily="34" charset="0"/>
              </a:rPr>
              <a:t>you</a:t>
            </a:r>
            <a:r>
              <a:rPr lang="zh-CN" altLang="en-US" dirty="0">
                <a:latin typeface="Gill Sans MT" panose="020B0502020104020203" pitchFamily="34" charset="0"/>
              </a:rPr>
              <a:t> </a:t>
            </a:r>
            <a:r>
              <a:rPr lang="en-US" altLang="zh-CN" dirty="0">
                <a:latin typeface="Gill Sans MT" panose="020B0502020104020203" pitchFamily="34" charset="0"/>
              </a:rPr>
              <a:t>want</a:t>
            </a:r>
            <a:r>
              <a:rPr lang="zh-CN" altLang="en-US" dirty="0">
                <a:latin typeface="Gill Sans MT" panose="020B0502020104020203" pitchFamily="34" charset="0"/>
              </a:rPr>
              <a:t> </a:t>
            </a:r>
            <a:r>
              <a:rPr lang="en-US" altLang="zh-CN" dirty="0">
                <a:latin typeface="Gill Sans MT" panose="020B0502020104020203" pitchFamily="34" charset="0"/>
              </a:rPr>
              <a:t>for</a:t>
            </a:r>
            <a:r>
              <a:rPr lang="zh-CN" altLang="en-US" dirty="0">
                <a:latin typeface="Gill Sans MT" panose="020B0502020104020203" pitchFamily="34" charset="0"/>
              </a:rPr>
              <a:t> </a:t>
            </a:r>
            <a:r>
              <a:rPr lang="en-US" altLang="zh-CN" dirty="0">
                <a:latin typeface="Gill Sans MT" panose="020B0502020104020203" pitchFamily="34" charset="0"/>
              </a:rPr>
              <a:t>training.</a:t>
            </a:r>
          </a:p>
          <a:p>
            <a:pPr marL="457200" indent="-457200">
              <a:lnSpc>
                <a:spcPct val="150000"/>
              </a:lnSpc>
              <a:buFont typeface="+mj-lt"/>
              <a:buAutoNum type="arabicPeriod"/>
            </a:pPr>
            <a:r>
              <a:rPr lang="en-US" altLang="zh-CN" dirty="0">
                <a:latin typeface="Gill Sans MT" panose="020B0502020104020203" pitchFamily="34" charset="0"/>
              </a:rPr>
              <a:t>Use</a:t>
            </a:r>
            <a:r>
              <a:rPr lang="zh-CN" altLang="en-US" dirty="0">
                <a:latin typeface="Gill Sans MT" panose="020B0502020104020203" pitchFamily="34" charset="0"/>
              </a:rPr>
              <a:t> </a:t>
            </a:r>
            <a:r>
              <a:rPr lang="en-US" altLang="zh-CN" dirty="0">
                <a:latin typeface="Gill Sans MT" panose="020B0502020104020203" pitchFamily="34" charset="0"/>
              </a:rPr>
              <a:t>the</a:t>
            </a:r>
            <a:r>
              <a:rPr lang="zh-CN" altLang="en-US" dirty="0">
                <a:latin typeface="Gill Sans MT" panose="020B0502020104020203" pitchFamily="34" charset="0"/>
              </a:rPr>
              <a:t> </a:t>
            </a:r>
            <a:r>
              <a:rPr lang="en-US" altLang="zh-CN" dirty="0">
                <a:latin typeface="Gill Sans MT" panose="020B0502020104020203" pitchFamily="34" charset="0"/>
              </a:rPr>
              <a:t>resulting</a:t>
            </a:r>
            <a:r>
              <a:rPr lang="zh-CN" altLang="en-US" dirty="0">
                <a:latin typeface="Gill Sans MT" panose="020B0502020104020203" pitchFamily="34" charset="0"/>
              </a:rPr>
              <a:t> </a:t>
            </a:r>
            <a:r>
              <a:rPr lang="en-US" altLang="zh-CN" dirty="0">
                <a:latin typeface="Gill Sans MT" panose="020B0502020104020203" pitchFamily="34" charset="0"/>
              </a:rPr>
              <a:t>function</a:t>
            </a:r>
            <a:r>
              <a:rPr lang="zh-CN" altLang="en-US" dirty="0">
                <a:latin typeface="Gill Sans MT" panose="020B0502020104020203" pitchFamily="34" charset="0"/>
              </a:rPr>
              <a:t> </a:t>
            </a:r>
            <a:r>
              <a:rPr lang="en-US" altLang="zh-CN" dirty="0">
                <a:latin typeface="Gill Sans MT" panose="020B0502020104020203" pitchFamily="34" charset="0"/>
              </a:rPr>
              <a:t>however</a:t>
            </a:r>
            <a:r>
              <a:rPr lang="zh-CN" altLang="en-US" dirty="0">
                <a:latin typeface="Gill Sans MT" panose="020B0502020104020203" pitchFamily="34" charset="0"/>
              </a:rPr>
              <a:t> </a:t>
            </a:r>
            <a:r>
              <a:rPr lang="en-US" altLang="zh-CN" dirty="0">
                <a:latin typeface="Gill Sans MT" panose="020B0502020104020203" pitchFamily="34" charset="0"/>
              </a:rPr>
              <a:t>you</a:t>
            </a:r>
            <a:r>
              <a:rPr lang="zh-CN" altLang="en-US" dirty="0">
                <a:latin typeface="Gill Sans MT" panose="020B0502020104020203" pitchFamily="34" charset="0"/>
              </a:rPr>
              <a:t> </a:t>
            </a:r>
            <a:r>
              <a:rPr lang="en-US" altLang="zh-CN" dirty="0">
                <a:latin typeface="Gill Sans MT" panose="020B0502020104020203" pitchFamily="34" charset="0"/>
              </a:rPr>
              <a:t>want</a:t>
            </a:r>
            <a:r>
              <a:rPr lang="zh-CN" altLang="en-US" dirty="0">
                <a:latin typeface="Gill Sans MT" panose="020B0502020104020203" pitchFamily="34" charset="0"/>
              </a:rPr>
              <a:t> </a:t>
            </a:r>
            <a:r>
              <a:rPr lang="en-US" altLang="zh-CN" dirty="0">
                <a:latin typeface="Gill Sans MT" panose="020B0502020104020203" pitchFamily="34" charset="0"/>
              </a:rPr>
              <a:t>in</a:t>
            </a:r>
            <a:r>
              <a:rPr lang="zh-CN" altLang="en-US" dirty="0">
                <a:latin typeface="Gill Sans MT" panose="020B0502020104020203" pitchFamily="34" charset="0"/>
              </a:rPr>
              <a:t> </a:t>
            </a:r>
            <a:r>
              <a:rPr lang="en-US" altLang="zh-CN" dirty="0">
                <a:latin typeface="Gill Sans MT" panose="020B0502020104020203" pitchFamily="34" charset="0"/>
              </a:rPr>
              <a:t>you</a:t>
            </a:r>
            <a:r>
              <a:rPr lang="zh-CN" altLang="en-US" dirty="0">
                <a:latin typeface="Gill Sans MT" panose="020B0502020104020203" pitchFamily="34" charset="0"/>
              </a:rPr>
              <a:t> </a:t>
            </a:r>
            <a:r>
              <a:rPr lang="en-US" altLang="zh-CN" dirty="0">
                <a:latin typeface="Gill Sans MT" panose="020B0502020104020203" pitchFamily="34" charset="0"/>
              </a:rPr>
              <a:t>PyTorch</a:t>
            </a:r>
            <a:r>
              <a:rPr lang="zh-CN" altLang="en-US" dirty="0">
                <a:latin typeface="Gill Sans MT" panose="020B0502020104020203" pitchFamily="34" charset="0"/>
              </a:rPr>
              <a:t> </a:t>
            </a:r>
            <a:r>
              <a:rPr lang="en-US" altLang="zh-CN" dirty="0">
                <a:latin typeface="Gill Sans MT" panose="020B0502020104020203" pitchFamily="34" charset="0"/>
              </a:rPr>
              <a:t>training</a:t>
            </a:r>
            <a:r>
              <a:rPr lang="zh-CN" altLang="en-US" dirty="0">
                <a:latin typeface="Gill Sans MT" panose="020B0502020104020203" pitchFamily="34" charset="0"/>
              </a:rPr>
              <a:t> </a:t>
            </a:r>
            <a:r>
              <a:rPr lang="en-US" altLang="zh-CN" dirty="0">
                <a:latin typeface="Gill Sans MT" panose="020B0502020104020203" pitchFamily="34" charset="0"/>
              </a:rPr>
              <a:t>code.</a:t>
            </a:r>
          </a:p>
          <a:p>
            <a:pPr marL="457200" indent="-457200">
              <a:lnSpc>
                <a:spcPct val="150000"/>
              </a:lnSpc>
              <a:buFont typeface="+mj-lt"/>
              <a:buAutoNum type="arabicPeriod"/>
            </a:pPr>
            <a:r>
              <a:rPr lang="en-US" altLang="zh-CN" dirty="0">
                <a:latin typeface="Gill Sans MT" panose="020B0502020104020203" pitchFamily="34" charset="0"/>
              </a:rPr>
              <a:t>All</a:t>
            </a:r>
            <a:r>
              <a:rPr lang="zh-CN" altLang="en-US" dirty="0">
                <a:latin typeface="Gill Sans MT" panose="020B0502020104020203" pitchFamily="34" charset="0"/>
              </a:rPr>
              <a:t> </a:t>
            </a:r>
            <a:r>
              <a:rPr lang="en-US" altLang="zh-CN" dirty="0">
                <a:latin typeface="Gill Sans MT" panose="020B0502020104020203" pitchFamily="34" charset="0"/>
              </a:rPr>
              <a:t>in</a:t>
            </a:r>
            <a:r>
              <a:rPr lang="zh-CN" altLang="en-US" dirty="0">
                <a:latin typeface="Gill Sans MT" panose="020B0502020104020203" pitchFamily="34" charset="0"/>
              </a:rPr>
              <a:t> </a:t>
            </a:r>
            <a:r>
              <a:rPr lang="en-US" altLang="zh-CN" dirty="0">
                <a:latin typeface="Gill Sans MT" panose="020B0502020104020203" pitchFamily="34" charset="0"/>
              </a:rPr>
              <a:t>Python.</a:t>
            </a:r>
            <a:endParaRPr lang="zh-CN" altLang="en-US" dirty="0">
              <a:latin typeface="Gill Sans MT" panose="020B0502020104020203" pitchFamily="34" charset="0"/>
            </a:endParaRPr>
          </a:p>
        </p:txBody>
      </p:sp>
    </p:spTree>
    <p:extLst>
      <p:ext uri="{BB962C8B-B14F-4D97-AF65-F5344CB8AC3E}">
        <p14:creationId xmlns:p14="http://schemas.microsoft.com/office/powerpoint/2010/main" val="11515995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32521</TotalTime>
  <Words>510</Words>
  <Application>Microsoft Macintosh PowerPoint</Application>
  <PresentationFormat>自定义</PresentationFormat>
  <Paragraphs>62</Paragraphs>
  <Slides>19</Slides>
  <Notes>1</Notes>
  <HiddenSlides>0</HiddenSlides>
  <MMClips>0</MMClips>
  <ScaleCrop>false</ScaleCrop>
  <HeadingPairs>
    <vt:vector size="6" baseType="variant">
      <vt:variant>
        <vt:lpstr>已用的字体</vt:lpstr>
      </vt:variant>
      <vt:variant>
        <vt:i4>13</vt:i4>
      </vt:variant>
      <vt:variant>
        <vt:lpstr>主题</vt:lpstr>
      </vt:variant>
      <vt:variant>
        <vt:i4>6</vt:i4>
      </vt:variant>
      <vt:variant>
        <vt:lpstr>幻灯片标题</vt:lpstr>
      </vt:variant>
      <vt:variant>
        <vt:i4>19</vt:i4>
      </vt:variant>
    </vt:vector>
  </HeadingPairs>
  <TitlesOfParts>
    <vt:vector size="38" baseType="lpstr">
      <vt:lpstr>黑体</vt:lpstr>
      <vt:lpstr>华文细黑</vt:lpstr>
      <vt:lpstr>微软雅黑</vt:lpstr>
      <vt:lpstr>微软雅黑</vt:lpstr>
      <vt:lpstr>FrutigerNext LT Bold</vt:lpstr>
      <vt:lpstr>FrutigerNext LT Light</vt:lpstr>
      <vt:lpstr>FrutigerNext LT Medium</vt:lpstr>
      <vt:lpstr>Arial</vt:lpstr>
      <vt:lpstr>Calibri</vt:lpstr>
      <vt:lpstr>Futura Medium</vt:lpstr>
      <vt:lpstr>Gill Sans MT</vt:lpstr>
      <vt:lpstr>Stentiga</vt:lpstr>
      <vt:lpstr>Wingdings</vt:lpstr>
      <vt:lpstr>Title1</vt:lpstr>
      <vt:lpstr>Title2</vt:lpstr>
      <vt:lpstr>content01</vt:lpstr>
      <vt:lpstr>Content02</vt:lpstr>
      <vt:lpstr>code01</vt:lpstr>
      <vt:lpstr>Thankyou</vt:lpstr>
      <vt:lpstr>AI编译器-系列之PyTorch</vt:lpstr>
      <vt:lpstr>PowerPoint 演示文稿</vt:lpstr>
      <vt:lpstr>PowerPoint 演示文稿</vt:lpstr>
      <vt:lpstr>TorchDynamo</vt:lpstr>
      <vt:lpstr>Adding Training in TorchDynamo</vt:lpstr>
      <vt:lpstr>Adding Training in TorchDynamo</vt:lpstr>
      <vt:lpstr>PyTorch Compiler Mode</vt:lpstr>
      <vt:lpstr>Speed Up During Training</vt:lpstr>
      <vt:lpstr>AOTAutograd</vt:lpstr>
      <vt:lpstr>AOTAutograd</vt:lpstr>
      <vt:lpstr>AOTAutograd</vt:lpstr>
      <vt:lpstr>__torch_dispatch__</vt:lpstr>
      <vt:lpstr>How does atuograd work?</vt:lpstr>
      <vt:lpstr>How does atuograd work?</vt:lpstr>
      <vt:lpstr>How does atuograd work?</vt:lpstr>
      <vt:lpstr>fw + bw graph</vt:lpstr>
      <vt:lpstr>How does atuograd work?</vt:lpstr>
      <vt:lpstr>AOTAutograd</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5122</cp:revision>
  <dcterms:created xsi:type="dcterms:W3CDTF">2015-01-14T10:38:57Z</dcterms:created>
  <dcterms:modified xsi:type="dcterms:W3CDTF">2023-01-02T14:58:47Z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